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4"/>
  </p:notesMasterIdLst>
  <p:sldIdLst>
    <p:sldId id="256" r:id="rId5"/>
    <p:sldId id="263" r:id="rId6"/>
    <p:sldId id="264" r:id="rId7"/>
    <p:sldId id="265" r:id="rId8"/>
    <p:sldId id="266" r:id="rId9"/>
    <p:sldId id="267" r:id="rId10"/>
    <p:sldId id="268" r:id="rId11"/>
    <p:sldId id="269" r:id="rId12"/>
    <p:sldId id="270" r:id="rId13"/>
  </p:sldIdLst>
  <p:sldSz cx="12192000" cy="6858000"/>
  <p:notesSz cx="6858000" cy="9144000"/>
  <p:defaultTextStyle>
    <a:defPPr marL="0" marR="0" indent="0" algn="l" defTabSz="642915" rtl="0" fontAlgn="auto" latinLnBrk="1" hangingPunct="0">
      <a:lnSpc>
        <a:spcPct val="100000"/>
      </a:lnSpc>
      <a:spcBef>
        <a:spcPts val="0"/>
      </a:spcBef>
      <a:spcAft>
        <a:spcPts val="0"/>
      </a:spcAft>
      <a:buClrTx/>
      <a:buSzTx/>
      <a:buFontTx/>
      <a:buNone/>
      <a:tabLst/>
      <a:defRPr kumimoji="0" sz="1266" b="0" i="0" u="none" strike="noStrike" cap="none" spc="0" normalizeH="0" baseline="0">
        <a:ln>
          <a:noFill/>
        </a:ln>
        <a:solidFill>
          <a:srgbClr val="000000"/>
        </a:solidFill>
        <a:effectLst/>
        <a:uFillTx/>
      </a:defRPr>
    </a:defPPr>
    <a:lvl1pPr marL="0" marR="0" indent="0" algn="ctr" defTabSz="410751" rtl="0" fontAlgn="auto" latinLnBrk="0" hangingPunct="0">
      <a:lnSpc>
        <a:spcPct val="100000"/>
      </a:lnSpc>
      <a:spcBef>
        <a:spcPts val="0"/>
      </a:spcBef>
      <a:spcAft>
        <a:spcPts val="0"/>
      </a:spcAft>
      <a:buClrTx/>
      <a:buSzTx/>
      <a:buFontTx/>
      <a:buNone/>
      <a:tabLst/>
      <a:defRPr kumimoji="0" sz="1687"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60729" algn="ctr" defTabSz="410751" rtl="0" fontAlgn="auto" latinLnBrk="0" hangingPunct="0">
      <a:lnSpc>
        <a:spcPct val="100000"/>
      </a:lnSpc>
      <a:spcBef>
        <a:spcPts val="0"/>
      </a:spcBef>
      <a:spcAft>
        <a:spcPts val="0"/>
      </a:spcAft>
      <a:buClrTx/>
      <a:buSzTx/>
      <a:buFontTx/>
      <a:buNone/>
      <a:tabLst/>
      <a:defRPr kumimoji="0" sz="1687"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21457" algn="ctr" defTabSz="410751" rtl="0" fontAlgn="auto" latinLnBrk="0" hangingPunct="0">
      <a:lnSpc>
        <a:spcPct val="100000"/>
      </a:lnSpc>
      <a:spcBef>
        <a:spcPts val="0"/>
      </a:spcBef>
      <a:spcAft>
        <a:spcPts val="0"/>
      </a:spcAft>
      <a:buClrTx/>
      <a:buSzTx/>
      <a:buFontTx/>
      <a:buNone/>
      <a:tabLst/>
      <a:defRPr kumimoji="0" sz="1687"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482186" algn="ctr" defTabSz="410751" rtl="0" fontAlgn="auto" latinLnBrk="0" hangingPunct="0">
      <a:lnSpc>
        <a:spcPct val="100000"/>
      </a:lnSpc>
      <a:spcBef>
        <a:spcPts val="0"/>
      </a:spcBef>
      <a:spcAft>
        <a:spcPts val="0"/>
      </a:spcAft>
      <a:buClrTx/>
      <a:buSzTx/>
      <a:buFontTx/>
      <a:buNone/>
      <a:tabLst/>
      <a:defRPr kumimoji="0" sz="1687"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642915" algn="ctr" defTabSz="410751" rtl="0" fontAlgn="auto" latinLnBrk="0" hangingPunct="0">
      <a:lnSpc>
        <a:spcPct val="100000"/>
      </a:lnSpc>
      <a:spcBef>
        <a:spcPts val="0"/>
      </a:spcBef>
      <a:spcAft>
        <a:spcPts val="0"/>
      </a:spcAft>
      <a:buClrTx/>
      <a:buSzTx/>
      <a:buFontTx/>
      <a:buNone/>
      <a:tabLst/>
      <a:defRPr kumimoji="0" sz="1687"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803643" algn="ctr" defTabSz="410751" rtl="0" fontAlgn="auto" latinLnBrk="0" hangingPunct="0">
      <a:lnSpc>
        <a:spcPct val="100000"/>
      </a:lnSpc>
      <a:spcBef>
        <a:spcPts val="0"/>
      </a:spcBef>
      <a:spcAft>
        <a:spcPts val="0"/>
      </a:spcAft>
      <a:buClrTx/>
      <a:buSzTx/>
      <a:buFontTx/>
      <a:buNone/>
      <a:tabLst/>
      <a:defRPr kumimoji="0" sz="1687"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964372" algn="ctr" defTabSz="410751" rtl="0" fontAlgn="auto" latinLnBrk="0" hangingPunct="0">
      <a:lnSpc>
        <a:spcPct val="100000"/>
      </a:lnSpc>
      <a:spcBef>
        <a:spcPts val="0"/>
      </a:spcBef>
      <a:spcAft>
        <a:spcPts val="0"/>
      </a:spcAft>
      <a:buClrTx/>
      <a:buSzTx/>
      <a:buFontTx/>
      <a:buNone/>
      <a:tabLst/>
      <a:defRPr kumimoji="0" sz="1687"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125101" algn="ctr" defTabSz="410751" rtl="0" fontAlgn="auto" latinLnBrk="0" hangingPunct="0">
      <a:lnSpc>
        <a:spcPct val="100000"/>
      </a:lnSpc>
      <a:spcBef>
        <a:spcPts val="0"/>
      </a:spcBef>
      <a:spcAft>
        <a:spcPts val="0"/>
      </a:spcAft>
      <a:buClrTx/>
      <a:buSzTx/>
      <a:buFontTx/>
      <a:buNone/>
      <a:tabLst/>
      <a:defRPr kumimoji="0" sz="1687"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285829" algn="ctr" defTabSz="410751" rtl="0" fontAlgn="auto" latinLnBrk="0" hangingPunct="0">
      <a:lnSpc>
        <a:spcPct val="100000"/>
      </a:lnSpc>
      <a:spcBef>
        <a:spcPts val="0"/>
      </a:spcBef>
      <a:spcAft>
        <a:spcPts val="0"/>
      </a:spcAft>
      <a:buClrTx/>
      <a:buSzTx/>
      <a:buFontTx/>
      <a:buNone/>
      <a:tabLst/>
      <a:defRPr kumimoji="0" sz="1687"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McNeil" initials="SM" lastIdx="1" clrIdx="0">
    <p:extLst>
      <p:ext uri="{19B8F6BF-5375-455C-9EA6-DF929625EA0E}">
        <p15:presenceInfo xmlns:p15="http://schemas.microsoft.com/office/powerpoint/2012/main" userId="Shannon McNeil" providerId="None"/>
      </p:ext>
    </p:extLst>
  </p:cmAuthor>
  <p:cmAuthor id="2" name="Niru Somayajula" initials="NS" lastIdx="5" clrIdx="1">
    <p:extLst>
      <p:ext uri="{19B8F6BF-5375-455C-9EA6-DF929625EA0E}">
        <p15:presenceInfo xmlns:p15="http://schemas.microsoft.com/office/powerpoint/2012/main" userId="S::nsomayajula@sensortechcanada.com::74e647da-129b-4195-a589-6ece30063cc0" providerId="AD"/>
      </p:ext>
    </p:extLst>
  </p:cmAuthor>
  <p:cmAuthor id="3" name="Guest User" initials="GU" lastIdx="2" clrIdx="2">
    <p:extLst>
      <p:ext uri="{19B8F6BF-5375-455C-9EA6-DF929625EA0E}">
        <p15:presenceInfo xmlns:p15="http://schemas.microsoft.com/office/powerpoint/2012/main" userId="S::urn:spo:anon#74fcd763cee356a1bd4f7625d82e0fb4c2ed2adea47daeff780ea502b449f0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9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B8E082-F6F0-4771-BC71-0147F0DF7390}" v="11" dt="2021-12-09T17:09:13.67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7890" autoAdjust="0"/>
  </p:normalViewPr>
  <p:slideViewPr>
    <p:cSldViewPr snapToGrid="0">
      <p:cViewPr varScale="1">
        <p:scale>
          <a:sx n="64" d="100"/>
          <a:sy n="64" d="100"/>
        </p:scale>
        <p:origin x="78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321457" latinLnBrk="0">
      <a:lnSpc>
        <a:spcPct val="117999"/>
      </a:lnSpc>
      <a:defRPr sz="1547">
        <a:latin typeface="Helvetica Neue"/>
        <a:ea typeface="Helvetica Neue"/>
        <a:cs typeface="Helvetica Neue"/>
        <a:sym typeface="Helvetica Neue"/>
      </a:defRPr>
    </a:lvl1pPr>
    <a:lvl2pPr indent="160729" defTabSz="321457" latinLnBrk="0">
      <a:lnSpc>
        <a:spcPct val="117999"/>
      </a:lnSpc>
      <a:defRPr sz="1547">
        <a:latin typeface="Helvetica Neue"/>
        <a:ea typeface="Helvetica Neue"/>
        <a:cs typeface="Helvetica Neue"/>
        <a:sym typeface="Helvetica Neue"/>
      </a:defRPr>
    </a:lvl2pPr>
    <a:lvl3pPr indent="321457" defTabSz="321457" latinLnBrk="0">
      <a:lnSpc>
        <a:spcPct val="117999"/>
      </a:lnSpc>
      <a:defRPr sz="1547">
        <a:latin typeface="Helvetica Neue"/>
        <a:ea typeface="Helvetica Neue"/>
        <a:cs typeface="Helvetica Neue"/>
        <a:sym typeface="Helvetica Neue"/>
      </a:defRPr>
    </a:lvl3pPr>
    <a:lvl4pPr indent="482186" defTabSz="321457" latinLnBrk="0">
      <a:lnSpc>
        <a:spcPct val="117999"/>
      </a:lnSpc>
      <a:defRPr sz="1547">
        <a:latin typeface="Helvetica Neue"/>
        <a:ea typeface="Helvetica Neue"/>
        <a:cs typeface="Helvetica Neue"/>
        <a:sym typeface="Helvetica Neue"/>
      </a:defRPr>
    </a:lvl4pPr>
    <a:lvl5pPr indent="642915" defTabSz="321457" latinLnBrk="0">
      <a:lnSpc>
        <a:spcPct val="117999"/>
      </a:lnSpc>
      <a:defRPr sz="1547">
        <a:latin typeface="Helvetica Neue"/>
        <a:ea typeface="Helvetica Neue"/>
        <a:cs typeface="Helvetica Neue"/>
        <a:sym typeface="Helvetica Neue"/>
      </a:defRPr>
    </a:lvl5pPr>
    <a:lvl6pPr indent="803643" defTabSz="321457" latinLnBrk="0">
      <a:lnSpc>
        <a:spcPct val="117999"/>
      </a:lnSpc>
      <a:defRPr sz="1547">
        <a:latin typeface="Helvetica Neue"/>
        <a:ea typeface="Helvetica Neue"/>
        <a:cs typeface="Helvetica Neue"/>
        <a:sym typeface="Helvetica Neue"/>
      </a:defRPr>
    </a:lvl6pPr>
    <a:lvl7pPr indent="964372" defTabSz="321457" latinLnBrk="0">
      <a:lnSpc>
        <a:spcPct val="117999"/>
      </a:lnSpc>
      <a:defRPr sz="1547">
        <a:latin typeface="Helvetica Neue"/>
        <a:ea typeface="Helvetica Neue"/>
        <a:cs typeface="Helvetica Neue"/>
        <a:sym typeface="Helvetica Neue"/>
      </a:defRPr>
    </a:lvl7pPr>
    <a:lvl8pPr indent="1125101" defTabSz="321457" latinLnBrk="0">
      <a:lnSpc>
        <a:spcPct val="117999"/>
      </a:lnSpc>
      <a:defRPr sz="1547">
        <a:latin typeface="Helvetica Neue"/>
        <a:ea typeface="Helvetica Neue"/>
        <a:cs typeface="Helvetica Neue"/>
        <a:sym typeface="Helvetica Neue"/>
      </a:defRPr>
    </a:lvl8pPr>
    <a:lvl9pPr indent="1285829" defTabSz="321457" latinLnBrk="0">
      <a:lnSpc>
        <a:spcPct val="117999"/>
      </a:lnSpc>
      <a:defRPr sz="1547">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of us are quite familiar with the method of calibrating a hydrophone’s open circuit voltage sensitivity (OCVS) using a projector, a calibrated reference and the hydrophone to be tested.  For this method, the hydrophone is only used as a receiver.</a:t>
            </a:r>
          </a:p>
        </p:txBody>
      </p:sp>
    </p:spTree>
    <p:extLst>
      <p:ext uri="{BB962C8B-B14F-4D97-AF65-F5344CB8AC3E}">
        <p14:creationId xmlns:p14="http://schemas.microsoft.com/office/powerpoint/2010/main" val="2491761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method of reciprocity, one of three hydrophones must be operated in both transmit and receive modes.  By comparing the data obtained from the DUT and Transducer when the projector is sending to the data obtained from the DUT when the Transducer is sending, it is possible to obtain a primary calibration (no reference required).</a:t>
            </a:r>
          </a:p>
        </p:txBody>
      </p:sp>
    </p:spTree>
    <p:extLst>
      <p:ext uri="{BB962C8B-B14F-4D97-AF65-F5344CB8AC3E}">
        <p14:creationId xmlns:p14="http://schemas.microsoft.com/office/powerpoint/2010/main" val="309232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method of free field reciprocity depends on two remarkable facts.  First, if a hydrophone is reciprocal (most piezoelectric devices are) then the ratio of volume flow to drive current is identical to the ratio of voltage to pressure.  Second, for free field conditions, the ratio of pressure at the receiver to volume flow at the transmitter is a well-known relationship that depends only on the density of the medium and the frequency of interest.</a:t>
            </a:r>
          </a:p>
          <a:p>
            <a:endParaRPr lang="en-CA" dirty="0"/>
          </a:p>
          <a:p>
            <a:r>
              <a:rPr lang="en-CA" dirty="0"/>
              <a:t>If we know the sending current and received voltage, we can determine the product of the sensitivity of both devices.  If a third device is present, we can determine the ratio of the two sensitivities, and can then determine the exact sensitivity of each device, allowing the transducer to be used as a calibrated reference.  Finally, by comparing the DUT to the Transducer (in receive mode with the projector running) we can now determine the sensitivity of the hydrophone.</a:t>
            </a:r>
          </a:p>
        </p:txBody>
      </p:sp>
    </p:spTree>
    <p:extLst>
      <p:ext uri="{BB962C8B-B14F-4D97-AF65-F5344CB8AC3E}">
        <p14:creationId xmlns:p14="http://schemas.microsoft.com/office/powerpoint/2010/main" val="255186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we could make a digital transceiver, the method of reciprocity could be carried out with a pair of digital transceivers and a hydrophone to be tested.  But what would a digital transceiver look like?  Here is a functional diagram in transmit mode.</a:t>
            </a:r>
          </a:p>
        </p:txBody>
      </p:sp>
    </p:spTree>
    <p:extLst>
      <p:ext uri="{BB962C8B-B14F-4D97-AF65-F5344CB8AC3E}">
        <p14:creationId xmlns:p14="http://schemas.microsoft.com/office/powerpoint/2010/main" val="2085659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receive mode, a digital transceiver is just a digital hydrophone</a:t>
            </a:r>
          </a:p>
        </p:txBody>
      </p:sp>
    </p:spTree>
    <p:extLst>
      <p:ext uri="{BB962C8B-B14F-4D97-AF65-F5344CB8AC3E}">
        <p14:creationId xmlns:p14="http://schemas.microsoft.com/office/powerpoint/2010/main" val="3255373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simplified circuit, we switch a low resistance (approximately 1k ohm) between the hydrophone output and ground.  With the resistor in, we can measure the current through the piezoelectric element while applying a test signal to the normally grounded terminal.  With the resistor out and the transmit signal driven to ground, the device behaves like a normal digital hydrophone.</a:t>
            </a:r>
          </a:p>
        </p:txBody>
      </p:sp>
    </p:spTree>
    <p:extLst>
      <p:ext uri="{BB962C8B-B14F-4D97-AF65-F5344CB8AC3E}">
        <p14:creationId xmlns:p14="http://schemas.microsoft.com/office/powerpoint/2010/main" val="2409659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method of Digital reciprocity, transceivers are switched between projector and hydrophone mode over the course of two trials.  Data collected from the devices takes advantage of a common interface and synchronization mechanisms, greatly simplifying the test equipment required.</a:t>
            </a:r>
          </a:p>
        </p:txBody>
      </p:sp>
    </p:spTree>
    <p:extLst>
      <p:ext uri="{BB962C8B-B14F-4D97-AF65-F5344CB8AC3E}">
        <p14:creationId xmlns:p14="http://schemas.microsoft.com/office/powerpoint/2010/main" val="376658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method of Digital reciprocity, transceivers are switched between projector and hydrophone mode over the course of two trials.  Data collected from the devices takes advantage of a common interface and synchronization mechanisms, greatly simplifying the test equipment required.</a:t>
            </a:r>
          </a:p>
        </p:txBody>
      </p:sp>
    </p:spTree>
    <p:extLst>
      <p:ext uri="{BB962C8B-B14F-4D97-AF65-F5344CB8AC3E}">
        <p14:creationId xmlns:p14="http://schemas.microsoft.com/office/powerpoint/2010/main" val="102449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6" y="1151931"/>
            <a:ext cx="9810751"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1190626" y="3545086"/>
            <a:ext cx="9810751"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0626" y="4473774"/>
            <a:ext cx="9810751"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txBox="1">
            <a:spLocks noGrp="1"/>
          </p:cNvSpPr>
          <p:nvPr>
            <p:ph type="body" sz="quarter" idx="14"/>
          </p:nvPr>
        </p:nvSpPr>
        <p:spPr>
          <a:xfrm>
            <a:off x="1190626" y="2979432"/>
            <a:ext cx="9810751" cy="470513"/>
          </a:xfrm>
          <a:prstGeom prst="rect">
            <a:avLst/>
          </a:prstGeom>
        </p:spPr>
        <p:txBody>
          <a:bodyPr>
            <a:spAutoFit/>
          </a:bodyPr>
          <a:lstStyle>
            <a:lvl1pPr marL="0" indent="0" algn="ctr">
              <a:spcBef>
                <a:spcPts val="0"/>
              </a:spcBef>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24000" y="473274"/>
            <a:ext cx="914400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6" y="4723806"/>
            <a:ext cx="9810751"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1190626" y="5732859"/>
            <a:ext cx="9810751"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6" y="2268142"/>
            <a:ext cx="9810751"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98408" y="446484"/>
            <a:ext cx="5000625"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21845"/>
            <a:ext cx="5000625"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08" y="1821657"/>
            <a:ext cx="5000625"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21657"/>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45350" y="6536532"/>
            <a:ext cx="294953"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70" y="892970"/>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98408" y="3580806"/>
            <a:ext cx="5000625" cy="2652117"/>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298408" y="625079"/>
            <a:ext cx="5000625" cy="2652117"/>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892969" y="625078"/>
            <a:ext cx="5000625"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70" y="178595"/>
            <a:ext cx="10406063" cy="15180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70" y="1821657"/>
            <a:ext cx="10406063" cy="44201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64586" y="6536532"/>
            <a:ext cx="256480" cy="275717"/>
          </a:xfrm>
          <a:prstGeom prst="rect">
            <a:avLst/>
          </a:prstGeom>
          <a:ln w="12700">
            <a:miter lim="400000"/>
          </a:ln>
        </p:spPr>
        <p:txBody>
          <a:bodyPr wrap="non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p:titleStyle>
    <p:bodyStyle>
      <a:lvl1pPr marL="31252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160729"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321457"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482186"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642915"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803643"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964372"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1125101"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1285829"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m4a"/><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m4a"/><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png"/><Relationship Id="rId3" Type="http://schemas.microsoft.com/office/2007/relationships/media" Target="../media/media8.m4a"/><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3.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8.m4a"/><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0.m4a"/><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10.m4a"/><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2.m4a"/><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12.m4a"/><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4.m4a"/><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6.m4a"/><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8.m4a"/><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audio" Target="../media/media1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E5CAE35-1A5A-48E6-A64D-4EB5EF41134D}"/>
              </a:ext>
            </a:extLst>
          </p:cNvPr>
          <p:cNvCxnSpPr>
            <a:cxnSpLocks/>
          </p:cNvCxnSpPr>
          <p:nvPr/>
        </p:nvCxnSpPr>
        <p:spPr>
          <a:xfrm flipV="1">
            <a:off x="2" y="1001431"/>
            <a:ext cx="8968900" cy="1"/>
          </a:xfrm>
          <a:prstGeom prst="line">
            <a:avLst/>
          </a:prstGeom>
          <a:ln>
            <a:solidFill>
              <a:schemeClr val="accent5">
                <a:lumMod val="75000"/>
              </a:schemeClr>
            </a:solidFill>
          </a:ln>
        </p:spPr>
        <p:style>
          <a:lnRef idx="3">
            <a:schemeClr val="accent5"/>
          </a:lnRef>
          <a:fillRef idx="0">
            <a:schemeClr val="accent5"/>
          </a:fillRef>
          <a:effectRef idx="2">
            <a:schemeClr val="accent5"/>
          </a:effectRef>
          <a:fontRef idx="minor">
            <a:schemeClr val="tx1"/>
          </a:fontRef>
        </p:style>
      </p:cxnSp>
      <p:sp>
        <p:nvSpPr>
          <p:cNvPr id="3" name="Rectangle 2">
            <a:extLst>
              <a:ext uri="{FF2B5EF4-FFF2-40B4-BE49-F238E27FC236}">
                <a16:creationId xmlns:a16="http://schemas.microsoft.com/office/drawing/2014/main" id="{C606893B-102A-4E98-873D-28633DC7B140}"/>
              </a:ext>
            </a:extLst>
          </p:cNvPr>
          <p:cNvSpPr/>
          <p:nvPr/>
        </p:nvSpPr>
        <p:spPr>
          <a:xfrm>
            <a:off x="3175" y="6162675"/>
            <a:ext cx="12204700" cy="698500"/>
          </a:xfrm>
          <a:prstGeom prst="rect">
            <a:avLst/>
          </a:prstGeom>
          <a:solidFill>
            <a:srgbClr val="39498A"/>
          </a:solidFill>
          <a:ln w="12700" cap="flat">
            <a:solidFill>
              <a:srgbClr val="39498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5" name="Picture 5" descr="Logo&#10;&#10;Description automatically generated">
            <a:extLst>
              <a:ext uri="{FF2B5EF4-FFF2-40B4-BE49-F238E27FC236}">
                <a16:creationId xmlns:a16="http://schemas.microsoft.com/office/drawing/2014/main" id="{859A8417-2BF6-4223-ADF3-EFFEA2FBEA3F}"/>
              </a:ext>
            </a:extLst>
          </p:cNvPr>
          <p:cNvPicPr>
            <a:picLocks noChangeAspect="1"/>
          </p:cNvPicPr>
          <p:nvPr/>
        </p:nvPicPr>
        <p:blipFill>
          <a:blip r:embed="rId6"/>
          <a:stretch>
            <a:fillRect/>
          </a:stretch>
        </p:blipFill>
        <p:spPr>
          <a:xfrm>
            <a:off x="393700" y="4809477"/>
            <a:ext cx="4686300" cy="1366547"/>
          </a:xfrm>
          <a:prstGeom prst="rect">
            <a:avLst/>
          </a:prstGeom>
        </p:spPr>
      </p:pic>
      <p:sp>
        <p:nvSpPr>
          <p:cNvPr id="2" name="Title 1">
            <a:extLst>
              <a:ext uri="{FF2B5EF4-FFF2-40B4-BE49-F238E27FC236}">
                <a16:creationId xmlns:a16="http://schemas.microsoft.com/office/drawing/2014/main" id="{B6190E85-5A70-4A16-B470-A5A3A6F45C1F}"/>
              </a:ext>
            </a:extLst>
          </p:cNvPr>
          <p:cNvSpPr>
            <a:spLocks noGrp="1"/>
          </p:cNvSpPr>
          <p:nvPr>
            <p:ph type="title"/>
          </p:nvPr>
        </p:nvSpPr>
        <p:spPr>
          <a:xfrm>
            <a:off x="1190626" y="1151932"/>
            <a:ext cx="9810751" cy="1672346"/>
          </a:xfrm>
        </p:spPr>
        <p:txBody>
          <a:bodyPr>
            <a:normAutofit fontScale="90000"/>
          </a:bodyPr>
          <a:lstStyle/>
          <a:p>
            <a:r>
              <a:rPr lang="en-CA" dirty="0"/>
              <a:t>Calibration of Digital Hydrophones</a:t>
            </a:r>
          </a:p>
        </p:txBody>
      </p:sp>
      <p:sp>
        <p:nvSpPr>
          <p:cNvPr id="6" name="Text Placeholder 5">
            <a:extLst>
              <a:ext uri="{FF2B5EF4-FFF2-40B4-BE49-F238E27FC236}">
                <a16:creationId xmlns:a16="http://schemas.microsoft.com/office/drawing/2014/main" id="{1FB90D16-054E-4C94-B6DE-9CA42682E5C9}"/>
              </a:ext>
            </a:extLst>
          </p:cNvPr>
          <p:cNvSpPr>
            <a:spLocks noGrp="1"/>
          </p:cNvSpPr>
          <p:nvPr>
            <p:ph type="body" sz="quarter" idx="1"/>
          </p:nvPr>
        </p:nvSpPr>
        <p:spPr>
          <a:xfrm>
            <a:off x="393700" y="3051018"/>
            <a:ext cx="11448233" cy="1288810"/>
          </a:xfrm>
        </p:spPr>
        <p:txBody>
          <a:bodyPr>
            <a:normAutofit lnSpcReduction="10000"/>
          </a:bodyPr>
          <a:lstStyle/>
          <a:p>
            <a:r>
              <a:rPr lang="en-CA" dirty="0"/>
              <a:t>Jay Abel</a:t>
            </a:r>
          </a:p>
          <a:p>
            <a:r>
              <a:rPr lang="en-CA" dirty="0"/>
              <a:t>IQOE Workshop</a:t>
            </a:r>
          </a:p>
          <a:p>
            <a:r>
              <a:rPr lang="en-CA" dirty="0"/>
              <a:t>December 13-14, 2021</a:t>
            </a:r>
          </a:p>
        </p:txBody>
      </p:sp>
      <p:pic>
        <p:nvPicPr>
          <p:cNvPr id="8" name="Recorded Sound">
            <a:hlinkClick r:id="" action="ppaction://media"/>
            <a:extLst>
              <a:ext uri="{FF2B5EF4-FFF2-40B4-BE49-F238E27FC236}">
                <a16:creationId xmlns:a16="http://schemas.microsoft.com/office/drawing/2014/main" id="{94C9822C-0D38-446D-A492-FD44B40F90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10" name="Audio 9">
            <a:hlinkClick r:id="" action="ppaction://media"/>
            <a:extLst>
              <a:ext uri="{FF2B5EF4-FFF2-40B4-BE49-F238E27FC236}">
                <a16:creationId xmlns:a16="http://schemas.microsoft.com/office/drawing/2014/main" id="{DA82C171-B422-4CC9-AA24-AD2266D693A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cSld>
  <p:clrMapOvr>
    <a:masterClrMapping/>
  </p:clrMapOvr>
  <p:transition spd="med" advTm="10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55" objId="8"/>
        <p14:stopEvt time="10391"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E6EA7-7399-4409-90EA-25622AD59C6A}"/>
              </a:ext>
            </a:extLst>
          </p:cNvPr>
          <p:cNvSpPr/>
          <p:nvPr/>
        </p:nvSpPr>
        <p:spPr>
          <a:xfrm>
            <a:off x="3175" y="6162675"/>
            <a:ext cx="12204700" cy="698500"/>
          </a:xfrm>
          <a:prstGeom prst="rect">
            <a:avLst/>
          </a:prstGeom>
          <a:solidFill>
            <a:srgbClr val="39498A"/>
          </a:solidFill>
          <a:ln w="12700" cap="flat">
            <a:solidFill>
              <a:srgbClr val="39498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descr="Icon&#10;&#10;Description automatically generated">
            <a:extLst>
              <a:ext uri="{FF2B5EF4-FFF2-40B4-BE49-F238E27FC236}">
                <a16:creationId xmlns:a16="http://schemas.microsoft.com/office/drawing/2014/main" id="{FC30E0BE-95A4-4DA1-857F-6962CFB88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1" y="5200688"/>
            <a:ext cx="943992" cy="746966"/>
          </a:xfrm>
          <a:prstGeom prst="rect">
            <a:avLst/>
          </a:prstGeom>
        </p:spPr>
      </p:pic>
      <p:sp>
        <p:nvSpPr>
          <p:cNvPr id="5" name="Cylinder 4">
            <a:extLst>
              <a:ext uri="{FF2B5EF4-FFF2-40B4-BE49-F238E27FC236}">
                <a16:creationId xmlns:a16="http://schemas.microsoft.com/office/drawing/2014/main" id="{377A045C-A202-4764-B82B-98E9A4F04205}"/>
              </a:ext>
            </a:extLst>
          </p:cNvPr>
          <p:cNvSpPr/>
          <p:nvPr/>
        </p:nvSpPr>
        <p:spPr>
          <a:xfrm>
            <a:off x="5299295" y="1846906"/>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ylinder 6">
            <a:extLst>
              <a:ext uri="{FF2B5EF4-FFF2-40B4-BE49-F238E27FC236}">
                <a16:creationId xmlns:a16="http://schemas.microsoft.com/office/drawing/2014/main" id="{4788DB71-6946-4CB0-BC10-74C2DB9C769C}"/>
              </a:ext>
            </a:extLst>
          </p:cNvPr>
          <p:cNvSpPr/>
          <p:nvPr/>
        </p:nvSpPr>
        <p:spPr>
          <a:xfrm>
            <a:off x="5489418" y="1113575"/>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Cylinder 9">
            <a:extLst>
              <a:ext uri="{FF2B5EF4-FFF2-40B4-BE49-F238E27FC236}">
                <a16:creationId xmlns:a16="http://schemas.microsoft.com/office/drawing/2014/main" id="{941E1534-B736-4104-BF84-F4ABCD77A277}"/>
              </a:ext>
            </a:extLst>
          </p:cNvPr>
          <p:cNvSpPr/>
          <p:nvPr/>
        </p:nvSpPr>
        <p:spPr>
          <a:xfrm>
            <a:off x="8493531" y="1846907"/>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Cylinder 10">
            <a:extLst>
              <a:ext uri="{FF2B5EF4-FFF2-40B4-BE49-F238E27FC236}">
                <a16:creationId xmlns:a16="http://schemas.microsoft.com/office/drawing/2014/main" id="{1E2823E0-7499-4EFA-A940-12726445C7D6}"/>
              </a:ext>
            </a:extLst>
          </p:cNvPr>
          <p:cNvSpPr/>
          <p:nvPr/>
        </p:nvSpPr>
        <p:spPr>
          <a:xfrm>
            <a:off x="8683654" y="1113576"/>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21" name="Group 20">
            <a:extLst>
              <a:ext uri="{FF2B5EF4-FFF2-40B4-BE49-F238E27FC236}">
                <a16:creationId xmlns:a16="http://schemas.microsoft.com/office/drawing/2014/main" id="{66C9B3FD-7A64-4F14-A5C0-4A7E46C345A1}"/>
              </a:ext>
            </a:extLst>
          </p:cNvPr>
          <p:cNvGrpSpPr/>
          <p:nvPr/>
        </p:nvGrpSpPr>
        <p:grpSpPr>
          <a:xfrm>
            <a:off x="6384266" y="806047"/>
            <a:ext cx="787651" cy="1038451"/>
            <a:chOff x="6384266" y="806047"/>
            <a:chExt cx="787651" cy="1038451"/>
          </a:xfrm>
        </p:grpSpPr>
        <p:sp>
          <p:nvSpPr>
            <p:cNvPr id="12" name="Arc 11">
              <a:extLst>
                <a:ext uri="{FF2B5EF4-FFF2-40B4-BE49-F238E27FC236}">
                  <a16:creationId xmlns:a16="http://schemas.microsoft.com/office/drawing/2014/main" id="{5CF4314F-63B6-4FB3-B0B2-4CCC7CA87B55}"/>
                </a:ext>
              </a:extLst>
            </p:cNvPr>
            <p:cNvSpPr/>
            <p:nvPr/>
          </p:nvSpPr>
          <p:spPr>
            <a:xfrm>
              <a:off x="6384266" y="953310"/>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13" name="Arc 12">
              <a:extLst>
                <a:ext uri="{FF2B5EF4-FFF2-40B4-BE49-F238E27FC236}">
                  <a16:creationId xmlns:a16="http://schemas.microsoft.com/office/drawing/2014/main" id="{03760DC8-E57D-4E6B-858A-F514BC4B73D1}"/>
                </a:ext>
              </a:extLst>
            </p:cNvPr>
            <p:cNvSpPr/>
            <p:nvPr/>
          </p:nvSpPr>
          <p:spPr>
            <a:xfrm>
              <a:off x="6666368" y="806047"/>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p:sp>
        <p:nvSpPr>
          <p:cNvPr id="14" name="Cylinder 13">
            <a:extLst>
              <a:ext uri="{FF2B5EF4-FFF2-40B4-BE49-F238E27FC236}">
                <a16:creationId xmlns:a16="http://schemas.microsoft.com/office/drawing/2014/main" id="{4EEB9B46-2570-4C64-BADB-EAB6C30FEAC5}"/>
              </a:ext>
            </a:extLst>
          </p:cNvPr>
          <p:cNvSpPr/>
          <p:nvPr/>
        </p:nvSpPr>
        <p:spPr>
          <a:xfrm>
            <a:off x="1885496" y="1844498"/>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Cylinder 14">
            <a:extLst>
              <a:ext uri="{FF2B5EF4-FFF2-40B4-BE49-F238E27FC236}">
                <a16:creationId xmlns:a16="http://schemas.microsoft.com/office/drawing/2014/main" id="{52C7E709-4AE5-454D-9310-A4F9F3B3EA72}"/>
              </a:ext>
            </a:extLst>
          </p:cNvPr>
          <p:cNvSpPr/>
          <p:nvPr/>
        </p:nvSpPr>
        <p:spPr>
          <a:xfrm>
            <a:off x="2075619" y="1111167"/>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20" name="Group 19">
            <a:extLst>
              <a:ext uri="{FF2B5EF4-FFF2-40B4-BE49-F238E27FC236}">
                <a16:creationId xmlns:a16="http://schemas.microsoft.com/office/drawing/2014/main" id="{3CE253FA-94F8-4847-B5A6-D424CDACC007}"/>
              </a:ext>
            </a:extLst>
          </p:cNvPr>
          <p:cNvGrpSpPr/>
          <p:nvPr/>
        </p:nvGrpSpPr>
        <p:grpSpPr>
          <a:xfrm rot="10800000">
            <a:off x="3971872" y="823190"/>
            <a:ext cx="787651" cy="1038451"/>
            <a:chOff x="3695227" y="858875"/>
            <a:chExt cx="787651" cy="1038451"/>
          </a:xfrm>
        </p:grpSpPr>
        <p:sp>
          <p:nvSpPr>
            <p:cNvPr id="18" name="Arc 17">
              <a:extLst>
                <a:ext uri="{FF2B5EF4-FFF2-40B4-BE49-F238E27FC236}">
                  <a16:creationId xmlns:a16="http://schemas.microsoft.com/office/drawing/2014/main" id="{8FA42BF4-15E6-4D58-97C4-26AED39B708D}"/>
                </a:ext>
              </a:extLst>
            </p:cNvPr>
            <p:cNvSpPr/>
            <p:nvPr/>
          </p:nvSpPr>
          <p:spPr>
            <a:xfrm>
              <a:off x="3695227" y="1006138"/>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r"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19" name="Arc 18">
              <a:extLst>
                <a:ext uri="{FF2B5EF4-FFF2-40B4-BE49-F238E27FC236}">
                  <a16:creationId xmlns:a16="http://schemas.microsoft.com/office/drawing/2014/main" id="{896A8396-B4DC-475E-A8BE-E08DE9AB9170}"/>
                </a:ext>
              </a:extLst>
            </p:cNvPr>
            <p:cNvSpPr/>
            <p:nvPr/>
          </p:nvSpPr>
          <p:spPr>
            <a:xfrm>
              <a:off x="3977329" y="858875"/>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r"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p:sp>
        <p:nvSpPr>
          <p:cNvPr id="23" name="TextBox 22">
            <a:extLst>
              <a:ext uri="{FF2B5EF4-FFF2-40B4-BE49-F238E27FC236}">
                <a16:creationId xmlns:a16="http://schemas.microsoft.com/office/drawing/2014/main" id="{32B3FE66-B2F4-46A9-9FF7-0DEF76C39184}"/>
              </a:ext>
            </a:extLst>
          </p:cNvPr>
          <p:cNvSpPr txBox="1"/>
          <p:nvPr/>
        </p:nvSpPr>
        <p:spPr>
          <a:xfrm>
            <a:off x="1208941" y="3636906"/>
            <a:ext cx="21498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DUT</a:t>
            </a:r>
          </a:p>
        </p:txBody>
      </p:sp>
      <p:sp>
        <p:nvSpPr>
          <p:cNvPr id="26" name="TextBox 25">
            <a:extLst>
              <a:ext uri="{FF2B5EF4-FFF2-40B4-BE49-F238E27FC236}">
                <a16:creationId xmlns:a16="http://schemas.microsoft.com/office/drawing/2014/main" id="{8DF43EBE-A2BB-40AF-B646-FCD8294FFE01}"/>
              </a:ext>
            </a:extLst>
          </p:cNvPr>
          <p:cNvSpPr txBox="1"/>
          <p:nvPr/>
        </p:nvSpPr>
        <p:spPr>
          <a:xfrm>
            <a:off x="4622740" y="3636906"/>
            <a:ext cx="21498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Projector</a:t>
            </a:r>
          </a:p>
        </p:txBody>
      </p:sp>
      <p:sp>
        <p:nvSpPr>
          <p:cNvPr id="27" name="TextBox 26">
            <a:extLst>
              <a:ext uri="{FF2B5EF4-FFF2-40B4-BE49-F238E27FC236}">
                <a16:creationId xmlns:a16="http://schemas.microsoft.com/office/drawing/2014/main" id="{9C0A5791-BEC4-47CE-8CBD-98F69BC53948}"/>
              </a:ext>
            </a:extLst>
          </p:cNvPr>
          <p:cNvSpPr txBox="1"/>
          <p:nvPr/>
        </p:nvSpPr>
        <p:spPr>
          <a:xfrm>
            <a:off x="7816976" y="3636906"/>
            <a:ext cx="21498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Reference</a:t>
            </a:r>
          </a:p>
        </p:txBody>
      </p:sp>
      <p:sp>
        <p:nvSpPr>
          <p:cNvPr id="28" name="TextBox 27">
            <a:extLst>
              <a:ext uri="{FF2B5EF4-FFF2-40B4-BE49-F238E27FC236}">
                <a16:creationId xmlns:a16="http://schemas.microsoft.com/office/drawing/2014/main" id="{10F64C90-0FCD-406E-925F-2FA72B8AD9B1}"/>
              </a:ext>
            </a:extLst>
          </p:cNvPr>
          <p:cNvSpPr txBox="1"/>
          <p:nvPr/>
        </p:nvSpPr>
        <p:spPr>
          <a:xfrm>
            <a:off x="3124024" y="4728764"/>
            <a:ext cx="514724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Calibration by Standard Reference</a:t>
            </a:r>
          </a:p>
        </p:txBody>
      </p:sp>
      <p:pic>
        <p:nvPicPr>
          <p:cNvPr id="29" name="Recorded Sound">
            <a:hlinkClick r:id="" action="ppaction://media"/>
            <a:extLst>
              <a:ext uri="{FF2B5EF4-FFF2-40B4-BE49-F238E27FC236}">
                <a16:creationId xmlns:a16="http://schemas.microsoft.com/office/drawing/2014/main" id="{15CEC9F2-39BD-41AC-B0FB-AD5C0C0EE2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31" name="Audio 30">
            <a:hlinkClick r:id="" action="ppaction://media"/>
            <a:extLst>
              <a:ext uri="{FF2B5EF4-FFF2-40B4-BE49-F238E27FC236}">
                <a16:creationId xmlns:a16="http://schemas.microsoft.com/office/drawing/2014/main" id="{FD780729-E7B8-48D2-B7E6-0ACB5B9172A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3354828"/>
      </p:ext>
    </p:extLst>
  </p:cSld>
  <p:clrMapOvr>
    <a:masterClrMapping/>
  </p:clrMapOvr>
  <p:transition spd="med" advTm="222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246"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9"/>
                </p:tgtEl>
              </p:cMediaNode>
            </p:audio>
            <p:audio isNarration="1">
              <p:cMediaNode vol="80000" showWhenStopped="0">
                <p:cTn id="11" fill="hold" display="0">
                  <p:stCondLst>
                    <p:cond delay="indefinite"/>
                  </p:stCondLst>
                  <p:endCondLst>
                    <p:cond evt="onStopAudio" delay="0">
                      <p:tgtEl>
                        <p:sldTgt/>
                      </p:tgtEl>
                    </p:cond>
                  </p:endCondLst>
                </p:cTn>
                <p:tgtEl>
                  <p:spTgt spid="31"/>
                </p:tgtEl>
              </p:cMediaNode>
            </p:audio>
          </p:childTnLst>
        </p:cTn>
      </p:par>
    </p:tnLst>
  </p:timing>
  <p:extLst>
    <p:ext uri="{E180D4A7-C9FB-4DFB-919C-405C955672EB}">
      <p14:showEvtLst xmlns:p14="http://schemas.microsoft.com/office/powerpoint/2010/main">
        <p14:playEvt time="81" objId="29"/>
        <p14:stopEvt time="21348" objId="29"/>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E6EA7-7399-4409-90EA-25622AD59C6A}"/>
              </a:ext>
            </a:extLst>
          </p:cNvPr>
          <p:cNvSpPr/>
          <p:nvPr/>
        </p:nvSpPr>
        <p:spPr>
          <a:xfrm>
            <a:off x="3175" y="6162675"/>
            <a:ext cx="12204700" cy="698500"/>
          </a:xfrm>
          <a:prstGeom prst="rect">
            <a:avLst/>
          </a:prstGeom>
          <a:solidFill>
            <a:srgbClr val="39498A"/>
          </a:solidFill>
          <a:ln w="12700" cap="flat">
            <a:solidFill>
              <a:srgbClr val="39498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descr="Icon&#10;&#10;Description automatically generated">
            <a:extLst>
              <a:ext uri="{FF2B5EF4-FFF2-40B4-BE49-F238E27FC236}">
                <a16:creationId xmlns:a16="http://schemas.microsoft.com/office/drawing/2014/main" id="{FC30E0BE-95A4-4DA1-857F-6962CFB88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1" y="5200688"/>
            <a:ext cx="943992" cy="746966"/>
          </a:xfrm>
          <a:prstGeom prst="rect">
            <a:avLst/>
          </a:prstGeom>
        </p:spPr>
      </p:pic>
      <p:sp>
        <p:nvSpPr>
          <p:cNvPr id="5" name="Cylinder 4">
            <a:extLst>
              <a:ext uri="{FF2B5EF4-FFF2-40B4-BE49-F238E27FC236}">
                <a16:creationId xmlns:a16="http://schemas.microsoft.com/office/drawing/2014/main" id="{BDFA1F4B-43D9-4B17-891D-335089D73F5A}"/>
              </a:ext>
            </a:extLst>
          </p:cNvPr>
          <p:cNvSpPr/>
          <p:nvPr/>
        </p:nvSpPr>
        <p:spPr>
          <a:xfrm>
            <a:off x="5299295" y="1846906"/>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ylinder 6">
            <a:extLst>
              <a:ext uri="{FF2B5EF4-FFF2-40B4-BE49-F238E27FC236}">
                <a16:creationId xmlns:a16="http://schemas.microsoft.com/office/drawing/2014/main" id="{9575A8B5-0F0A-4DAA-8672-9FA5548B03B7}"/>
              </a:ext>
            </a:extLst>
          </p:cNvPr>
          <p:cNvSpPr/>
          <p:nvPr/>
        </p:nvSpPr>
        <p:spPr>
          <a:xfrm>
            <a:off x="5489418" y="1113575"/>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Cylinder 7">
            <a:extLst>
              <a:ext uri="{FF2B5EF4-FFF2-40B4-BE49-F238E27FC236}">
                <a16:creationId xmlns:a16="http://schemas.microsoft.com/office/drawing/2014/main" id="{F77D3AAA-E70A-468A-AEB1-30DCCFC79CC0}"/>
              </a:ext>
            </a:extLst>
          </p:cNvPr>
          <p:cNvSpPr/>
          <p:nvPr/>
        </p:nvSpPr>
        <p:spPr>
          <a:xfrm>
            <a:off x="8493531" y="1846907"/>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Cylinder 8">
            <a:extLst>
              <a:ext uri="{FF2B5EF4-FFF2-40B4-BE49-F238E27FC236}">
                <a16:creationId xmlns:a16="http://schemas.microsoft.com/office/drawing/2014/main" id="{3BE621E6-A6E9-41F0-AEA0-70C0B32893CA}"/>
              </a:ext>
            </a:extLst>
          </p:cNvPr>
          <p:cNvSpPr/>
          <p:nvPr/>
        </p:nvSpPr>
        <p:spPr>
          <a:xfrm>
            <a:off x="8683654" y="1113576"/>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10" name="Group 9">
            <a:extLst>
              <a:ext uri="{FF2B5EF4-FFF2-40B4-BE49-F238E27FC236}">
                <a16:creationId xmlns:a16="http://schemas.microsoft.com/office/drawing/2014/main" id="{1FFA6EE4-01DE-41C3-89A7-5420C1126D26}"/>
              </a:ext>
            </a:extLst>
          </p:cNvPr>
          <p:cNvGrpSpPr/>
          <p:nvPr/>
        </p:nvGrpSpPr>
        <p:grpSpPr>
          <a:xfrm>
            <a:off x="3126465" y="788902"/>
            <a:ext cx="787651" cy="1038451"/>
            <a:chOff x="6384266" y="806047"/>
            <a:chExt cx="787651" cy="1038451"/>
          </a:xfrm>
        </p:grpSpPr>
        <p:sp>
          <p:nvSpPr>
            <p:cNvPr id="11" name="Arc 10">
              <a:extLst>
                <a:ext uri="{FF2B5EF4-FFF2-40B4-BE49-F238E27FC236}">
                  <a16:creationId xmlns:a16="http://schemas.microsoft.com/office/drawing/2014/main" id="{4C3280A9-18B3-477F-A06B-3046D7AE04DB}"/>
                </a:ext>
              </a:extLst>
            </p:cNvPr>
            <p:cNvSpPr/>
            <p:nvPr/>
          </p:nvSpPr>
          <p:spPr>
            <a:xfrm>
              <a:off x="6384266" y="953310"/>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12" name="Arc 11">
              <a:extLst>
                <a:ext uri="{FF2B5EF4-FFF2-40B4-BE49-F238E27FC236}">
                  <a16:creationId xmlns:a16="http://schemas.microsoft.com/office/drawing/2014/main" id="{BC2D813F-B307-40BA-925E-537D3DEC6DCA}"/>
                </a:ext>
              </a:extLst>
            </p:cNvPr>
            <p:cNvSpPr/>
            <p:nvPr/>
          </p:nvSpPr>
          <p:spPr>
            <a:xfrm>
              <a:off x="6666368" y="806047"/>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p:sp>
        <p:nvSpPr>
          <p:cNvPr id="13" name="Cylinder 12">
            <a:extLst>
              <a:ext uri="{FF2B5EF4-FFF2-40B4-BE49-F238E27FC236}">
                <a16:creationId xmlns:a16="http://schemas.microsoft.com/office/drawing/2014/main" id="{E6934EAC-3F88-4FCF-B465-A44E06807D46}"/>
              </a:ext>
            </a:extLst>
          </p:cNvPr>
          <p:cNvSpPr/>
          <p:nvPr/>
        </p:nvSpPr>
        <p:spPr>
          <a:xfrm>
            <a:off x="1885496" y="1844498"/>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Cylinder 13">
            <a:extLst>
              <a:ext uri="{FF2B5EF4-FFF2-40B4-BE49-F238E27FC236}">
                <a16:creationId xmlns:a16="http://schemas.microsoft.com/office/drawing/2014/main" id="{7E0D5DAD-0EE9-4DA5-AB5D-F77F209DD035}"/>
              </a:ext>
            </a:extLst>
          </p:cNvPr>
          <p:cNvSpPr/>
          <p:nvPr/>
        </p:nvSpPr>
        <p:spPr>
          <a:xfrm>
            <a:off x="2075619" y="1111167"/>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15" name="Group 14">
            <a:extLst>
              <a:ext uri="{FF2B5EF4-FFF2-40B4-BE49-F238E27FC236}">
                <a16:creationId xmlns:a16="http://schemas.microsoft.com/office/drawing/2014/main" id="{5821DDBD-0931-4632-AF2E-D10862C2C119}"/>
              </a:ext>
            </a:extLst>
          </p:cNvPr>
          <p:cNvGrpSpPr/>
          <p:nvPr/>
        </p:nvGrpSpPr>
        <p:grpSpPr>
          <a:xfrm rot="10800000">
            <a:off x="7454019" y="806046"/>
            <a:ext cx="787651" cy="1038451"/>
            <a:chOff x="3695227" y="858875"/>
            <a:chExt cx="787651" cy="1038451"/>
          </a:xfrm>
        </p:grpSpPr>
        <p:sp>
          <p:nvSpPr>
            <p:cNvPr id="16" name="Arc 15">
              <a:extLst>
                <a:ext uri="{FF2B5EF4-FFF2-40B4-BE49-F238E27FC236}">
                  <a16:creationId xmlns:a16="http://schemas.microsoft.com/office/drawing/2014/main" id="{2A081E72-F8A2-40F8-87AB-926AD3847CC8}"/>
                </a:ext>
              </a:extLst>
            </p:cNvPr>
            <p:cNvSpPr/>
            <p:nvPr/>
          </p:nvSpPr>
          <p:spPr>
            <a:xfrm>
              <a:off x="3695227" y="1006138"/>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r"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17" name="Arc 16">
              <a:extLst>
                <a:ext uri="{FF2B5EF4-FFF2-40B4-BE49-F238E27FC236}">
                  <a16:creationId xmlns:a16="http://schemas.microsoft.com/office/drawing/2014/main" id="{C399F65D-BD6A-44EE-A355-3D027CA9EC8A}"/>
                </a:ext>
              </a:extLst>
            </p:cNvPr>
            <p:cNvSpPr/>
            <p:nvPr/>
          </p:nvSpPr>
          <p:spPr>
            <a:xfrm>
              <a:off x="3977329" y="858875"/>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r"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p:sp>
        <p:nvSpPr>
          <p:cNvPr id="18" name="TextBox 17">
            <a:extLst>
              <a:ext uri="{FF2B5EF4-FFF2-40B4-BE49-F238E27FC236}">
                <a16:creationId xmlns:a16="http://schemas.microsoft.com/office/drawing/2014/main" id="{2AF0B2AB-954C-466D-9CF0-AE0DE8A69502}"/>
              </a:ext>
            </a:extLst>
          </p:cNvPr>
          <p:cNvSpPr txBox="1"/>
          <p:nvPr/>
        </p:nvSpPr>
        <p:spPr>
          <a:xfrm>
            <a:off x="1208941" y="3452240"/>
            <a:ext cx="214981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A" sz="2400" dirty="0"/>
              <a:t>Projector or Transducer</a:t>
            </a:r>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4E5E25EF-9DF4-41C6-94D3-12204594B65B}"/>
              </a:ext>
            </a:extLst>
          </p:cNvPr>
          <p:cNvSpPr txBox="1"/>
          <p:nvPr/>
        </p:nvSpPr>
        <p:spPr>
          <a:xfrm>
            <a:off x="4622740" y="3636906"/>
            <a:ext cx="21498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DUT</a:t>
            </a:r>
          </a:p>
        </p:txBody>
      </p:sp>
      <p:sp>
        <p:nvSpPr>
          <p:cNvPr id="20" name="TextBox 19">
            <a:extLst>
              <a:ext uri="{FF2B5EF4-FFF2-40B4-BE49-F238E27FC236}">
                <a16:creationId xmlns:a16="http://schemas.microsoft.com/office/drawing/2014/main" id="{90FC630F-9980-4E27-BE58-8128633AD88F}"/>
              </a:ext>
            </a:extLst>
          </p:cNvPr>
          <p:cNvSpPr txBox="1"/>
          <p:nvPr/>
        </p:nvSpPr>
        <p:spPr>
          <a:xfrm>
            <a:off x="7816976" y="3452240"/>
            <a:ext cx="214981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Transducer</a:t>
            </a:r>
          </a:p>
          <a:p>
            <a:pPr marL="0" marR="0" indent="0" algn="ctr" defTabSz="584200" rtl="0" fontAlgn="auto" latinLnBrk="0" hangingPunct="0">
              <a:lnSpc>
                <a:spcPct val="100000"/>
              </a:lnSpc>
              <a:spcBef>
                <a:spcPts val="0"/>
              </a:spcBef>
              <a:spcAft>
                <a:spcPts val="0"/>
              </a:spcAft>
              <a:buClrTx/>
              <a:buSzTx/>
              <a:buFontTx/>
              <a:buNone/>
              <a:tabLst/>
            </a:pPr>
            <a:r>
              <a:rPr lang="en-CA" sz="2400" dirty="0"/>
              <a:t>T / R</a:t>
            </a:r>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21" name="TextBox 20">
            <a:extLst>
              <a:ext uri="{FF2B5EF4-FFF2-40B4-BE49-F238E27FC236}">
                <a16:creationId xmlns:a16="http://schemas.microsoft.com/office/drawing/2014/main" id="{B80E6099-A3F7-4E24-A4F6-D69CCD19AAF2}"/>
              </a:ext>
            </a:extLst>
          </p:cNvPr>
          <p:cNvSpPr txBox="1"/>
          <p:nvPr/>
        </p:nvSpPr>
        <p:spPr>
          <a:xfrm>
            <a:off x="3740380" y="4728764"/>
            <a:ext cx="391453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Calibration by Reciprocity</a:t>
            </a:r>
          </a:p>
        </p:txBody>
      </p:sp>
      <p:pic>
        <p:nvPicPr>
          <p:cNvPr id="2" name="Recorded Sound">
            <a:hlinkClick r:id="" action="ppaction://media"/>
            <a:extLst>
              <a:ext uri="{FF2B5EF4-FFF2-40B4-BE49-F238E27FC236}">
                <a16:creationId xmlns:a16="http://schemas.microsoft.com/office/drawing/2014/main" id="{18AECAEF-F105-4823-A8F9-50A7CB3888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22" name="Audio 21">
            <a:hlinkClick r:id="" action="ppaction://media"/>
            <a:extLst>
              <a:ext uri="{FF2B5EF4-FFF2-40B4-BE49-F238E27FC236}">
                <a16:creationId xmlns:a16="http://schemas.microsoft.com/office/drawing/2014/main" id="{82F0E785-093F-4E21-A164-2F2CD0C5AA1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826444"/>
      </p:ext>
    </p:extLst>
  </p:cSld>
  <p:clrMapOvr>
    <a:masterClrMapping/>
  </p:clrMapOvr>
  <p:transition spd="med" advTm="202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22"/>
                </p:tgtEl>
              </p:cMediaNode>
            </p:audio>
          </p:childTnLst>
        </p:cTn>
      </p:par>
    </p:tnLst>
  </p:timing>
  <p:extLst>
    <p:ext uri="{E180D4A7-C9FB-4DFB-919C-405C955672EB}">
      <p14:showEvtLst xmlns:p14="http://schemas.microsoft.com/office/powerpoint/2010/main">
        <p14:playEvt time="65" objId="2"/>
        <p14:stopEvt time="18845"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E6EA7-7399-4409-90EA-25622AD59C6A}"/>
              </a:ext>
            </a:extLst>
          </p:cNvPr>
          <p:cNvSpPr/>
          <p:nvPr/>
        </p:nvSpPr>
        <p:spPr>
          <a:xfrm>
            <a:off x="3175" y="6162675"/>
            <a:ext cx="12204700" cy="698500"/>
          </a:xfrm>
          <a:prstGeom prst="rect">
            <a:avLst/>
          </a:prstGeom>
          <a:solidFill>
            <a:srgbClr val="39498A"/>
          </a:solidFill>
          <a:ln w="12700" cap="flat">
            <a:solidFill>
              <a:srgbClr val="39498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descr="Icon&#10;&#10;Description automatically generated">
            <a:extLst>
              <a:ext uri="{FF2B5EF4-FFF2-40B4-BE49-F238E27FC236}">
                <a16:creationId xmlns:a16="http://schemas.microsoft.com/office/drawing/2014/main" id="{FC30E0BE-95A4-4DA1-857F-6962CFB88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1" y="5200688"/>
            <a:ext cx="943992" cy="746966"/>
          </a:xfrm>
          <a:prstGeom prst="rect">
            <a:avLst/>
          </a:prstGeom>
        </p:spPr>
      </p:pic>
      <p:grpSp>
        <p:nvGrpSpPr>
          <p:cNvPr id="5" name="Group 4">
            <a:extLst>
              <a:ext uri="{FF2B5EF4-FFF2-40B4-BE49-F238E27FC236}">
                <a16:creationId xmlns:a16="http://schemas.microsoft.com/office/drawing/2014/main" id="{B7112826-A5C4-40D7-82A3-9D9EBE3D29CE}"/>
              </a:ext>
            </a:extLst>
          </p:cNvPr>
          <p:cNvGrpSpPr/>
          <p:nvPr/>
        </p:nvGrpSpPr>
        <p:grpSpPr>
          <a:xfrm>
            <a:off x="3116737" y="1075273"/>
            <a:ext cx="787651" cy="1038451"/>
            <a:chOff x="6384266" y="806047"/>
            <a:chExt cx="787651" cy="1038451"/>
          </a:xfrm>
        </p:grpSpPr>
        <p:sp>
          <p:nvSpPr>
            <p:cNvPr id="7" name="Arc 6">
              <a:extLst>
                <a:ext uri="{FF2B5EF4-FFF2-40B4-BE49-F238E27FC236}">
                  <a16:creationId xmlns:a16="http://schemas.microsoft.com/office/drawing/2014/main" id="{06BEF45E-0C3A-487A-A4A8-CF41B176585A}"/>
                </a:ext>
              </a:extLst>
            </p:cNvPr>
            <p:cNvSpPr/>
            <p:nvPr/>
          </p:nvSpPr>
          <p:spPr>
            <a:xfrm>
              <a:off x="6384266" y="953310"/>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8" name="Arc 7">
              <a:extLst>
                <a:ext uri="{FF2B5EF4-FFF2-40B4-BE49-F238E27FC236}">
                  <a16:creationId xmlns:a16="http://schemas.microsoft.com/office/drawing/2014/main" id="{326ABB9D-2A8F-479E-86FA-A8BFB619C09D}"/>
                </a:ext>
              </a:extLst>
            </p:cNvPr>
            <p:cNvSpPr/>
            <p:nvPr/>
          </p:nvSpPr>
          <p:spPr>
            <a:xfrm>
              <a:off x="6666368" y="806047"/>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p:grpSp>
        <p:nvGrpSpPr>
          <p:cNvPr id="32" name="Group 31">
            <a:extLst>
              <a:ext uri="{FF2B5EF4-FFF2-40B4-BE49-F238E27FC236}">
                <a16:creationId xmlns:a16="http://schemas.microsoft.com/office/drawing/2014/main" id="{32159800-A635-434D-8E8A-D08DA8ED7B0A}"/>
              </a:ext>
            </a:extLst>
          </p:cNvPr>
          <p:cNvGrpSpPr/>
          <p:nvPr/>
        </p:nvGrpSpPr>
        <p:grpSpPr>
          <a:xfrm>
            <a:off x="1875768" y="1397538"/>
            <a:ext cx="796705" cy="2236206"/>
            <a:chOff x="1875768" y="1397538"/>
            <a:chExt cx="796705" cy="2236206"/>
          </a:xfrm>
        </p:grpSpPr>
        <p:sp>
          <p:nvSpPr>
            <p:cNvPr id="9" name="Cylinder 8">
              <a:extLst>
                <a:ext uri="{FF2B5EF4-FFF2-40B4-BE49-F238E27FC236}">
                  <a16:creationId xmlns:a16="http://schemas.microsoft.com/office/drawing/2014/main" id="{F8E2CDE3-4F57-42B6-83BD-A79DC9716DA9}"/>
                </a:ext>
              </a:extLst>
            </p:cNvPr>
            <p:cNvSpPr/>
            <p:nvPr/>
          </p:nvSpPr>
          <p:spPr>
            <a:xfrm>
              <a:off x="1875768" y="2130869"/>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Cylinder 9">
              <a:extLst>
                <a:ext uri="{FF2B5EF4-FFF2-40B4-BE49-F238E27FC236}">
                  <a16:creationId xmlns:a16="http://schemas.microsoft.com/office/drawing/2014/main" id="{BB78B7BD-DE17-4A38-B037-8742A88379DC}"/>
                </a:ext>
              </a:extLst>
            </p:cNvPr>
            <p:cNvSpPr/>
            <p:nvPr/>
          </p:nvSpPr>
          <p:spPr>
            <a:xfrm>
              <a:off x="2065891" y="1397538"/>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1" name="TextBox 10">
            <a:extLst>
              <a:ext uri="{FF2B5EF4-FFF2-40B4-BE49-F238E27FC236}">
                <a16:creationId xmlns:a16="http://schemas.microsoft.com/office/drawing/2014/main" id="{47DFE7C3-6AFC-4CF8-9EDA-36AF90001431}"/>
              </a:ext>
            </a:extLst>
          </p:cNvPr>
          <p:cNvSpPr txBox="1"/>
          <p:nvPr/>
        </p:nvSpPr>
        <p:spPr>
          <a:xfrm>
            <a:off x="1211294" y="314099"/>
            <a:ext cx="21498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A" sz="2400" dirty="0"/>
              <a:t>Transmit</a:t>
            </a:r>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2" name="Oval 1">
            <a:extLst>
              <a:ext uri="{FF2B5EF4-FFF2-40B4-BE49-F238E27FC236}">
                <a16:creationId xmlns:a16="http://schemas.microsoft.com/office/drawing/2014/main" id="{6BB93A90-E91C-4A60-8B64-133B9B2D4C3A}"/>
              </a:ext>
            </a:extLst>
          </p:cNvPr>
          <p:cNvSpPr/>
          <p:nvPr/>
        </p:nvSpPr>
        <p:spPr>
          <a:xfrm>
            <a:off x="789531" y="4815953"/>
            <a:ext cx="729574" cy="620335"/>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200" b="0" i="0" u="none" strike="noStrike" cap="none" spc="0" normalizeH="0" baseline="0" dirty="0">
                <a:ln>
                  <a:noFill/>
                </a:ln>
                <a:solidFill>
                  <a:srgbClr val="FFFFFF"/>
                </a:solidFill>
                <a:effectLst/>
                <a:uFillTx/>
                <a:latin typeface="+mn-lt"/>
                <a:ea typeface="+mn-ea"/>
                <a:cs typeface="+mn-cs"/>
                <a:sym typeface="Helvetica Neue Medium"/>
              </a:rPr>
              <a:t>V</a:t>
            </a:r>
          </a:p>
        </p:txBody>
      </p:sp>
      <p:grpSp>
        <p:nvGrpSpPr>
          <p:cNvPr id="14" name="Group 13">
            <a:extLst>
              <a:ext uri="{FF2B5EF4-FFF2-40B4-BE49-F238E27FC236}">
                <a16:creationId xmlns:a16="http://schemas.microsoft.com/office/drawing/2014/main" id="{661067BB-6AFE-46C7-A89A-EAE5D4838310}"/>
              </a:ext>
            </a:extLst>
          </p:cNvPr>
          <p:cNvGrpSpPr/>
          <p:nvPr/>
        </p:nvGrpSpPr>
        <p:grpSpPr>
          <a:xfrm>
            <a:off x="2092024" y="4856774"/>
            <a:ext cx="363166" cy="540000"/>
            <a:chOff x="2136919" y="4863830"/>
            <a:chExt cx="363166" cy="540000"/>
          </a:xfrm>
        </p:grpSpPr>
        <p:sp>
          <p:nvSpPr>
            <p:cNvPr id="3" name="Oval 2">
              <a:extLst>
                <a:ext uri="{FF2B5EF4-FFF2-40B4-BE49-F238E27FC236}">
                  <a16:creationId xmlns:a16="http://schemas.microsoft.com/office/drawing/2014/main" id="{9254D4C8-1DFD-49B7-B053-37B06F057C9F}"/>
                </a:ext>
              </a:extLst>
            </p:cNvPr>
            <p:cNvSpPr/>
            <p:nvPr/>
          </p:nvSpPr>
          <p:spPr>
            <a:xfrm>
              <a:off x="2140085" y="4863830"/>
              <a:ext cx="360000" cy="360000"/>
            </a:xfrm>
            <a:prstGeom prst="ellipse">
              <a:avLst/>
            </a:prstGeom>
            <a:noFill/>
            <a:ln w="3175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F2349300-3DB3-4966-A0F7-DB2E23573FA5}"/>
                </a:ext>
              </a:extLst>
            </p:cNvPr>
            <p:cNvSpPr/>
            <p:nvPr/>
          </p:nvSpPr>
          <p:spPr>
            <a:xfrm>
              <a:off x="2136919" y="5043830"/>
              <a:ext cx="360000" cy="360000"/>
            </a:xfrm>
            <a:prstGeom prst="ellipse">
              <a:avLst/>
            </a:prstGeom>
            <a:noFill/>
            <a:ln w="3175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cxnSp>
        <p:nvCxnSpPr>
          <p:cNvPr id="16" name="Connector: Elbow 15">
            <a:extLst>
              <a:ext uri="{FF2B5EF4-FFF2-40B4-BE49-F238E27FC236}">
                <a16:creationId xmlns:a16="http://schemas.microsoft.com/office/drawing/2014/main" id="{6B1C912C-1A32-4F0A-883E-30C9C8E03E02}"/>
              </a:ext>
            </a:extLst>
          </p:cNvPr>
          <p:cNvCxnSpPr>
            <a:cxnSpLocks/>
            <a:stCxn id="2" idx="4"/>
            <a:endCxn id="13" idx="4"/>
          </p:cNvCxnSpPr>
          <p:nvPr/>
        </p:nvCxnSpPr>
        <p:spPr>
          <a:xfrm rot="5400000" flipH="1" flipV="1">
            <a:off x="1693414" y="4857678"/>
            <a:ext cx="39514" cy="1117706"/>
          </a:xfrm>
          <a:prstGeom prst="bentConnector3">
            <a:avLst>
              <a:gd name="adj1" fmla="val -578529"/>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C0EB8EA5-7955-44EC-8EEA-DEEDFE2ED4A5}"/>
              </a:ext>
            </a:extLst>
          </p:cNvPr>
          <p:cNvCxnSpPr>
            <a:cxnSpLocks/>
            <a:stCxn id="3" idx="0"/>
            <a:endCxn id="9" idx="3"/>
          </p:cNvCxnSpPr>
          <p:nvPr/>
        </p:nvCxnSpPr>
        <p:spPr>
          <a:xfrm flipH="1" flipV="1">
            <a:off x="2274121" y="3633744"/>
            <a:ext cx="1069" cy="122303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EE558E30-79A2-4B11-8D16-A396878F79FD}"/>
              </a:ext>
            </a:extLst>
          </p:cNvPr>
          <p:cNvCxnSpPr>
            <a:cxnSpLocks/>
            <a:stCxn id="2" idx="0"/>
          </p:cNvCxnSpPr>
          <p:nvPr/>
        </p:nvCxnSpPr>
        <p:spPr>
          <a:xfrm rot="5400000" flipH="1" flipV="1">
            <a:off x="1014384" y="3764447"/>
            <a:ext cx="1191440" cy="911573"/>
          </a:xfrm>
          <a:prstGeom prst="bentConnector3">
            <a:avLst>
              <a:gd name="adj1" fmla="val 5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23DDB0E-B840-4511-8334-838581F1742A}"/>
                  </a:ext>
                </a:extLst>
              </p:cNvPr>
              <p:cNvSpPr txBox="1"/>
              <p:nvPr/>
            </p:nvSpPr>
            <p:spPr>
              <a:xfrm>
                <a:off x="3680941" y="1175208"/>
                <a:ext cx="2840477" cy="8728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Volume Flow</a:t>
                </a:r>
              </a:p>
              <a:p>
                <a:pPr defTabSz="584200"/>
                <a14:m>
                  <m:oMathPara xmlns:m="http://schemas.openxmlformats.org/officeDocument/2006/math">
                    <m:oMathParaPr>
                      <m:jc m:val="centerGroup"/>
                    </m:oMathParaPr>
                    <m:oMath xmlns:m="http://schemas.openxmlformats.org/officeDocument/2006/math">
                      <m:sSup>
                        <m:sSupPr>
                          <m:ctrlPr>
                            <a:rPr kumimoji="0" lang="en-CA" sz="2400" b="1" i="1" u="none" strike="noStrike" cap="none" spc="0" normalizeH="0" baseline="0" smtClean="0">
                              <a:ln>
                                <a:noFill/>
                              </a:ln>
                              <a:solidFill>
                                <a:srgbClr val="000000"/>
                              </a:solidFill>
                              <a:effectLst/>
                              <a:uFillTx/>
                              <a:latin typeface="Cambria Math" panose="02040503050406030204" pitchFamily="18" charset="0"/>
                              <a:sym typeface="Helvetica Neue"/>
                            </a:rPr>
                          </m:ctrlPr>
                        </m:sSupPr>
                        <m:e>
                          <m:r>
                            <a:rPr lang="en-CA" sz="2400" i="1">
                              <a:latin typeface="Cambria Math" panose="02040503050406030204" pitchFamily="18" charset="0"/>
                            </a:rPr>
                            <m:t>𝒎</m:t>
                          </m:r>
                        </m:e>
                        <m:sup>
                          <m:r>
                            <a:rPr kumimoji="0" lang="en-CA" sz="2400" b="1" i="1" u="none" strike="noStrike" cap="none" spc="0" normalizeH="0" baseline="0" smtClean="0">
                              <a:ln>
                                <a:noFill/>
                              </a:ln>
                              <a:solidFill>
                                <a:srgbClr val="000000"/>
                              </a:solidFill>
                              <a:effectLst/>
                              <a:uFillTx/>
                              <a:latin typeface="Cambria Math" panose="02040503050406030204" pitchFamily="18" charset="0"/>
                              <a:sym typeface="Helvetica Neue"/>
                            </a:rPr>
                            <m:t>𝟑</m:t>
                          </m:r>
                        </m:sup>
                      </m:sSup>
                      <m:r>
                        <a:rPr kumimoji="0" lang="en-CA" sz="2400" b="1" i="1" u="none" strike="noStrike" cap="none" spc="0" normalizeH="0" baseline="0" smtClean="0">
                          <a:ln>
                            <a:noFill/>
                          </a:ln>
                          <a:solidFill>
                            <a:srgbClr val="000000"/>
                          </a:solidFill>
                          <a:effectLst/>
                          <a:uFillTx/>
                          <a:latin typeface="Cambria Math" panose="02040503050406030204" pitchFamily="18" charset="0"/>
                          <a:sym typeface="Helvetica Neue"/>
                        </a:rPr>
                        <m:t>/</m:t>
                      </m:r>
                      <m:r>
                        <a:rPr kumimoji="0" lang="en-CA" sz="2400" b="1" i="1" u="none" strike="noStrike" cap="none" spc="0" normalizeH="0" baseline="0" smtClean="0">
                          <a:ln>
                            <a:noFill/>
                          </a:ln>
                          <a:solidFill>
                            <a:srgbClr val="000000"/>
                          </a:solidFill>
                          <a:effectLst/>
                          <a:uFillTx/>
                          <a:latin typeface="Cambria Math" panose="02040503050406030204" pitchFamily="18" charset="0"/>
                          <a:sym typeface="Helvetica Neue"/>
                        </a:rPr>
                        <m:t>𝒔</m:t>
                      </m:r>
                    </m:oMath>
                  </m:oMathPara>
                </a14:m>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26" name="TextBox 25">
                <a:extLst>
                  <a:ext uri="{FF2B5EF4-FFF2-40B4-BE49-F238E27FC236}">
                    <a16:creationId xmlns:a16="http://schemas.microsoft.com/office/drawing/2014/main" id="{723DDB0E-B840-4511-8334-838581F1742A}"/>
                  </a:ext>
                </a:extLst>
              </p:cNvPr>
              <p:cNvSpPr txBox="1">
                <a:spLocks noRot="1" noChangeAspect="1" noMove="1" noResize="1" noEditPoints="1" noAdjustHandles="1" noChangeArrowheads="1" noChangeShapeType="1" noTextEdit="1"/>
              </p:cNvSpPr>
              <p:nvPr/>
            </p:nvSpPr>
            <p:spPr>
              <a:xfrm>
                <a:off x="3680941" y="1175208"/>
                <a:ext cx="2840477" cy="872868"/>
              </a:xfrm>
              <a:prstGeom prst="rect">
                <a:avLst/>
              </a:prstGeom>
              <a:blipFill>
                <a:blip r:embed="rId8"/>
                <a:stretch>
                  <a:fillRect t="-2797" b="-8392"/>
                </a:stretch>
              </a:blipFill>
              <a:ln w="12700" cap="flat">
                <a:noFill/>
                <a:miter lim="400000"/>
              </a:ln>
              <a:effec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995E018-E2E5-48DB-84C6-0D5A5320290A}"/>
                  </a:ext>
                </a:extLst>
              </p:cNvPr>
              <p:cNvSpPr txBox="1"/>
              <p:nvPr/>
            </p:nvSpPr>
            <p:spPr>
              <a:xfrm>
                <a:off x="2298811" y="4639834"/>
                <a:ext cx="31154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Electrical Current</a:t>
                </a:r>
              </a:p>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CA"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𝝁</m:t>
                      </m:r>
                      <m:r>
                        <a:rPr kumimoji="0" lang="en-CA" sz="2400" b="1" i="1" u="none" strike="noStrike" cap="none" spc="0" normalizeH="0" baseline="0" smtClean="0">
                          <a:ln>
                            <a:noFill/>
                          </a:ln>
                          <a:solidFill>
                            <a:srgbClr val="000000"/>
                          </a:solidFill>
                          <a:effectLst/>
                          <a:uFillTx/>
                          <a:latin typeface="Cambria Math" panose="02040503050406030204" pitchFamily="18" charset="0"/>
                          <a:ea typeface="Helvetica Neue"/>
                          <a:cs typeface="Helvetica Neue"/>
                          <a:sym typeface="Helvetica Neue"/>
                        </a:rPr>
                        <m:t>𝑨</m:t>
                      </m:r>
                    </m:oMath>
                  </m:oMathPara>
                </a14:m>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27" name="TextBox 26">
                <a:extLst>
                  <a:ext uri="{FF2B5EF4-FFF2-40B4-BE49-F238E27FC236}">
                    <a16:creationId xmlns:a16="http://schemas.microsoft.com/office/drawing/2014/main" id="{F995E018-E2E5-48DB-84C6-0D5A5320290A}"/>
                  </a:ext>
                </a:extLst>
              </p:cNvPr>
              <p:cNvSpPr txBox="1">
                <a:spLocks noRot="1" noChangeAspect="1" noMove="1" noResize="1" noEditPoints="1" noAdjustHandles="1" noChangeArrowheads="1" noChangeShapeType="1" noTextEdit="1"/>
              </p:cNvSpPr>
              <p:nvPr/>
            </p:nvSpPr>
            <p:spPr>
              <a:xfrm>
                <a:off x="2298811" y="4639834"/>
                <a:ext cx="3115484" cy="841256"/>
              </a:xfrm>
              <a:prstGeom prst="rect">
                <a:avLst/>
              </a:prstGeom>
              <a:blipFill>
                <a:blip r:embed="rId9"/>
                <a:stretch>
                  <a:fillRect t="-3623" b="-5797"/>
                </a:stretch>
              </a:blipFill>
              <a:ln w="12700" cap="flat">
                <a:noFill/>
                <a:miter lim="400000"/>
              </a:ln>
              <a:effec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26AD48D-1689-431B-A1F4-9E2BA3F27507}"/>
                  </a:ext>
                </a:extLst>
              </p:cNvPr>
              <p:cNvSpPr txBox="1"/>
              <p:nvPr/>
            </p:nvSpPr>
            <p:spPr>
              <a:xfrm>
                <a:off x="5198784" y="3029651"/>
                <a:ext cx="1820370" cy="808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defTabSz="584200"/>
                <a14:m>
                  <m:oMathPara xmlns:m="http://schemas.openxmlformats.org/officeDocument/2006/math">
                    <m:oMathParaPr>
                      <m:jc m:val="centerGroup"/>
                    </m:oMathParaPr>
                    <m:oMath xmlns:m="http://schemas.openxmlformats.org/officeDocument/2006/math">
                      <m:f>
                        <m:fPr>
                          <m:ctrlPr>
                            <a:rPr kumimoji="0" lang="en-CA" sz="2400" b="1" i="1" u="none" strike="noStrike" cap="none" spc="0" normalizeH="0" baseline="0" smtClean="0">
                              <a:ln>
                                <a:noFill/>
                              </a:ln>
                              <a:solidFill>
                                <a:srgbClr val="000000"/>
                              </a:solidFill>
                              <a:effectLst/>
                              <a:uFillTx/>
                              <a:latin typeface="Cambria Math" panose="02040503050406030204" pitchFamily="18" charset="0"/>
                              <a:sym typeface="Helvetica Neue"/>
                            </a:rPr>
                          </m:ctrlPr>
                        </m:fPr>
                        <m:num>
                          <m:sSup>
                            <m:sSupPr>
                              <m:ctrlPr>
                                <a:rPr lang="en-CA" sz="2400" i="1">
                                  <a:latin typeface="Cambria Math" panose="02040503050406030204" pitchFamily="18" charset="0"/>
                                </a:rPr>
                              </m:ctrlPr>
                            </m:sSupPr>
                            <m:e>
                              <m:r>
                                <a:rPr lang="en-CA" sz="2400" i="1">
                                  <a:latin typeface="Cambria Math" panose="02040503050406030204" pitchFamily="18" charset="0"/>
                                </a:rPr>
                                <m:t>𝒎</m:t>
                              </m:r>
                            </m:e>
                            <m:sup>
                              <m:r>
                                <a:rPr lang="en-CA" sz="2400" i="1">
                                  <a:latin typeface="Cambria Math" panose="02040503050406030204" pitchFamily="18" charset="0"/>
                                </a:rPr>
                                <m:t>𝟑</m:t>
                              </m:r>
                            </m:sup>
                          </m:sSup>
                          <m:r>
                            <a:rPr lang="en-CA" sz="2400" i="1">
                              <a:latin typeface="Cambria Math" panose="02040503050406030204" pitchFamily="18" charset="0"/>
                            </a:rPr>
                            <m:t>/</m:t>
                          </m:r>
                          <m:r>
                            <a:rPr lang="en-CA" sz="2400" i="1">
                              <a:latin typeface="Cambria Math" panose="02040503050406030204" pitchFamily="18" charset="0"/>
                            </a:rPr>
                            <m:t>𝒔</m:t>
                          </m:r>
                        </m:num>
                        <m:den>
                          <m:r>
                            <a:rPr kumimoji="0" lang="en-CA"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𝝁</m:t>
                          </m:r>
                          <m:r>
                            <a:rPr kumimoji="0" lang="en-CA" sz="2400" b="1" i="1" u="none" strike="noStrike" cap="none" spc="0" normalizeH="0" baseline="0" smtClean="0">
                              <a:ln>
                                <a:noFill/>
                              </a:ln>
                              <a:solidFill>
                                <a:srgbClr val="000000"/>
                              </a:solidFill>
                              <a:effectLst/>
                              <a:uFillTx/>
                              <a:latin typeface="Cambria Math" panose="02040503050406030204" pitchFamily="18" charset="0"/>
                              <a:sym typeface="Helvetica Neue"/>
                            </a:rPr>
                            <m:t>𝑨</m:t>
                          </m:r>
                        </m:den>
                      </m:f>
                      <m:r>
                        <a:rPr kumimoji="0" lang="en-CA" sz="2400" b="1" i="1" u="none" strike="noStrike" cap="none" spc="0" normalizeH="0" baseline="0" smtClean="0">
                          <a:ln>
                            <a:noFill/>
                          </a:ln>
                          <a:solidFill>
                            <a:srgbClr val="000000"/>
                          </a:solidFill>
                          <a:effectLst/>
                          <a:uFillTx/>
                          <a:latin typeface="Cambria Math" panose="02040503050406030204" pitchFamily="18" charset="0"/>
                          <a:sym typeface="Helvetica Neue"/>
                        </a:rPr>
                        <m:t>=</m:t>
                      </m:r>
                      <m:f>
                        <m:fPr>
                          <m:ctrlPr>
                            <a:rPr kumimoji="0" lang="en-CA" sz="2400" b="1" i="1" u="none" strike="noStrike" cap="none" spc="0" normalizeH="0" baseline="0" smtClean="0">
                              <a:ln>
                                <a:noFill/>
                              </a:ln>
                              <a:solidFill>
                                <a:srgbClr val="000000"/>
                              </a:solidFill>
                              <a:effectLst/>
                              <a:uFillTx/>
                              <a:latin typeface="Cambria Math" panose="02040503050406030204" pitchFamily="18" charset="0"/>
                              <a:sym typeface="Helvetica Neue"/>
                            </a:rPr>
                          </m:ctrlPr>
                        </m:fPr>
                        <m:num>
                          <m:r>
                            <a:rPr kumimoji="0" lang="en-CA" sz="2400" b="1" i="1" u="none" strike="noStrike" cap="none" spc="0" normalizeH="0" baseline="0" smtClean="0">
                              <a:ln>
                                <a:noFill/>
                              </a:ln>
                              <a:solidFill>
                                <a:srgbClr val="000000"/>
                              </a:solidFill>
                              <a:effectLst/>
                              <a:uFillTx/>
                              <a:latin typeface="Cambria Math" panose="02040503050406030204" pitchFamily="18" charset="0"/>
                              <a:sym typeface="Helvetica Neue"/>
                            </a:rPr>
                            <m:t>𝑽</m:t>
                          </m:r>
                        </m:num>
                        <m:den>
                          <m:r>
                            <a:rPr kumimoji="0" lang="en-CA"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𝝁</m:t>
                          </m:r>
                          <m:r>
                            <a:rPr kumimoji="0" lang="en-CA"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𝑷𝒂</m:t>
                          </m:r>
                        </m:den>
                      </m:f>
                    </m:oMath>
                  </m:oMathPara>
                </a14:m>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28" name="TextBox 27">
                <a:extLst>
                  <a:ext uri="{FF2B5EF4-FFF2-40B4-BE49-F238E27FC236}">
                    <a16:creationId xmlns:a16="http://schemas.microsoft.com/office/drawing/2014/main" id="{626AD48D-1689-431B-A1F4-9E2BA3F27507}"/>
                  </a:ext>
                </a:extLst>
              </p:cNvPr>
              <p:cNvSpPr txBox="1">
                <a:spLocks noRot="1" noChangeAspect="1" noMove="1" noResize="1" noEditPoints="1" noAdjustHandles="1" noChangeArrowheads="1" noChangeShapeType="1" noTextEdit="1"/>
              </p:cNvSpPr>
              <p:nvPr/>
            </p:nvSpPr>
            <p:spPr>
              <a:xfrm>
                <a:off x="5198784" y="3029651"/>
                <a:ext cx="1820370" cy="808426"/>
              </a:xfrm>
              <a:prstGeom prst="rect">
                <a:avLst/>
              </a:prstGeom>
              <a:blipFill>
                <a:blip r:embed="rId10"/>
                <a:stretch>
                  <a:fillRect/>
                </a:stretch>
              </a:blipFill>
              <a:ln w="12700" cap="flat">
                <a:noFill/>
                <a:miter lim="400000"/>
              </a:ln>
              <a:effectLst/>
            </p:spPr>
            <p:txBody>
              <a:bodyPr/>
              <a:lstStyle/>
              <a:p>
                <a:r>
                  <a:rPr lang="en-CA">
                    <a:noFill/>
                  </a:rPr>
                  <a:t> </a:t>
                </a:r>
              </a:p>
            </p:txBody>
          </p:sp>
        </mc:Fallback>
      </mc:AlternateContent>
      <p:cxnSp>
        <p:nvCxnSpPr>
          <p:cNvPr id="30" name="Straight Arrow Connector 29">
            <a:extLst>
              <a:ext uri="{FF2B5EF4-FFF2-40B4-BE49-F238E27FC236}">
                <a16:creationId xmlns:a16="http://schemas.microsoft.com/office/drawing/2014/main" id="{B8EAE5AD-61B1-49B0-B89A-8CF0A6B7624F}"/>
              </a:ext>
            </a:extLst>
          </p:cNvPr>
          <p:cNvCxnSpPr>
            <a:cxnSpLocks/>
          </p:cNvCxnSpPr>
          <p:nvPr/>
        </p:nvCxnSpPr>
        <p:spPr>
          <a:xfrm>
            <a:off x="2286201" y="4964116"/>
            <a:ext cx="0" cy="37406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33" name="Group 32">
            <a:extLst>
              <a:ext uri="{FF2B5EF4-FFF2-40B4-BE49-F238E27FC236}">
                <a16:creationId xmlns:a16="http://schemas.microsoft.com/office/drawing/2014/main" id="{95BE8165-1225-4893-982B-7CD29429B0F9}"/>
              </a:ext>
            </a:extLst>
          </p:cNvPr>
          <p:cNvGrpSpPr/>
          <p:nvPr/>
        </p:nvGrpSpPr>
        <p:grpSpPr>
          <a:xfrm>
            <a:off x="8748760" y="1397538"/>
            <a:ext cx="796705" cy="2236206"/>
            <a:chOff x="1875768" y="1397538"/>
            <a:chExt cx="796705" cy="2236206"/>
          </a:xfrm>
        </p:grpSpPr>
        <p:sp>
          <p:nvSpPr>
            <p:cNvPr id="34" name="Cylinder 33">
              <a:extLst>
                <a:ext uri="{FF2B5EF4-FFF2-40B4-BE49-F238E27FC236}">
                  <a16:creationId xmlns:a16="http://schemas.microsoft.com/office/drawing/2014/main" id="{292AA9BC-1D9B-4C75-9F0C-5660E776E4B6}"/>
                </a:ext>
              </a:extLst>
            </p:cNvPr>
            <p:cNvSpPr/>
            <p:nvPr/>
          </p:nvSpPr>
          <p:spPr>
            <a:xfrm>
              <a:off x="1875768" y="2130869"/>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Cylinder 34">
              <a:extLst>
                <a:ext uri="{FF2B5EF4-FFF2-40B4-BE49-F238E27FC236}">
                  <a16:creationId xmlns:a16="http://schemas.microsoft.com/office/drawing/2014/main" id="{5308F740-20D9-47C7-BDCF-27B6963537F6}"/>
                </a:ext>
              </a:extLst>
            </p:cNvPr>
            <p:cNvSpPr/>
            <p:nvPr/>
          </p:nvSpPr>
          <p:spPr>
            <a:xfrm>
              <a:off x="2065891" y="1397538"/>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39" name="Group 38">
            <a:extLst>
              <a:ext uri="{FF2B5EF4-FFF2-40B4-BE49-F238E27FC236}">
                <a16:creationId xmlns:a16="http://schemas.microsoft.com/office/drawing/2014/main" id="{83E9EE75-F8AE-493D-9E37-8DB0E85F86BD}"/>
              </a:ext>
            </a:extLst>
          </p:cNvPr>
          <p:cNvGrpSpPr/>
          <p:nvPr/>
        </p:nvGrpSpPr>
        <p:grpSpPr>
          <a:xfrm>
            <a:off x="7662345" y="998872"/>
            <a:ext cx="787651" cy="1038451"/>
            <a:chOff x="6384266" y="806047"/>
            <a:chExt cx="787651" cy="1038451"/>
          </a:xfrm>
        </p:grpSpPr>
        <p:sp>
          <p:nvSpPr>
            <p:cNvPr id="40" name="Arc 39">
              <a:extLst>
                <a:ext uri="{FF2B5EF4-FFF2-40B4-BE49-F238E27FC236}">
                  <a16:creationId xmlns:a16="http://schemas.microsoft.com/office/drawing/2014/main" id="{1AD3322E-B8F5-4A5B-90DD-0BC1B2651F39}"/>
                </a:ext>
              </a:extLst>
            </p:cNvPr>
            <p:cNvSpPr/>
            <p:nvPr/>
          </p:nvSpPr>
          <p:spPr>
            <a:xfrm>
              <a:off x="6384266" y="953310"/>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41" name="Arc 40">
              <a:extLst>
                <a:ext uri="{FF2B5EF4-FFF2-40B4-BE49-F238E27FC236}">
                  <a16:creationId xmlns:a16="http://schemas.microsoft.com/office/drawing/2014/main" id="{3F21ED28-2EE7-4C14-83E8-6E2B7467871D}"/>
                </a:ext>
              </a:extLst>
            </p:cNvPr>
            <p:cNvSpPr/>
            <p:nvPr/>
          </p:nvSpPr>
          <p:spPr>
            <a:xfrm>
              <a:off x="6666368" y="806047"/>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B325116-E893-43FD-B3D1-ED37B28053AA}"/>
                  </a:ext>
                </a:extLst>
              </p:cNvPr>
              <p:cNvSpPr txBox="1"/>
              <p:nvPr/>
            </p:nvSpPr>
            <p:spPr>
              <a:xfrm>
                <a:off x="9216161" y="1185613"/>
                <a:ext cx="2840477" cy="8728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Pressure</a:t>
                </a:r>
              </a:p>
              <a:p>
                <a:pPr defTabSz="584200"/>
                <a14:m>
                  <m:oMathPara xmlns:m="http://schemas.openxmlformats.org/officeDocument/2006/math">
                    <m:oMathParaPr>
                      <m:jc m:val="centerGroup"/>
                    </m:oMathParaPr>
                    <m:oMath xmlns:m="http://schemas.openxmlformats.org/officeDocument/2006/math">
                      <m:r>
                        <a:rPr lang="en-CA" sz="2400" i="1">
                          <a:latin typeface="Cambria Math" panose="02040503050406030204" pitchFamily="18" charset="0"/>
                          <a:ea typeface="Cambria Math" panose="02040503050406030204" pitchFamily="18" charset="0"/>
                        </a:rPr>
                        <m:t>𝝁</m:t>
                      </m:r>
                      <m:r>
                        <a:rPr lang="en-CA" sz="2400" i="1">
                          <a:latin typeface="Cambria Math" panose="02040503050406030204" pitchFamily="18" charset="0"/>
                          <a:ea typeface="Cambria Math" panose="02040503050406030204" pitchFamily="18" charset="0"/>
                        </a:rPr>
                        <m:t>𝑷𝒂</m:t>
                      </m:r>
                    </m:oMath>
                  </m:oMathPara>
                </a14:m>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42" name="TextBox 41">
                <a:extLst>
                  <a:ext uri="{FF2B5EF4-FFF2-40B4-BE49-F238E27FC236}">
                    <a16:creationId xmlns:a16="http://schemas.microsoft.com/office/drawing/2014/main" id="{FB325116-E893-43FD-B3D1-ED37B28053AA}"/>
                  </a:ext>
                </a:extLst>
              </p:cNvPr>
              <p:cNvSpPr txBox="1">
                <a:spLocks noRot="1" noChangeAspect="1" noMove="1" noResize="1" noEditPoints="1" noAdjustHandles="1" noChangeArrowheads="1" noChangeShapeType="1" noTextEdit="1"/>
              </p:cNvSpPr>
              <p:nvPr/>
            </p:nvSpPr>
            <p:spPr>
              <a:xfrm>
                <a:off x="9216161" y="1185613"/>
                <a:ext cx="2840477" cy="872868"/>
              </a:xfrm>
              <a:prstGeom prst="rect">
                <a:avLst/>
              </a:prstGeom>
              <a:blipFill>
                <a:blip r:embed="rId11"/>
                <a:stretch>
                  <a:fillRect t="-1389" b="-6944"/>
                </a:stretch>
              </a:blipFill>
              <a:ln w="12700" cap="flat">
                <a:noFill/>
                <a:miter lim="400000"/>
              </a:ln>
              <a:effectLst/>
            </p:spPr>
            <p:txBody>
              <a:bodyPr/>
              <a:lstStyle/>
              <a:p>
                <a:r>
                  <a:rPr lang="en-CA">
                    <a:noFill/>
                  </a:rPr>
                  <a:t> </a:t>
                </a:r>
              </a:p>
            </p:txBody>
          </p:sp>
        </mc:Fallback>
      </mc:AlternateContent>
      <p:sp>
        <p:nvSpPr>
          <p:cNvPr id="43" name="Oval 42">
            <a:extLst>
              <a:ext uri="{FF2B5EF4-FFF2-40B4-BE49-F238E27FC236}">
                <a16:creationId xmlns:a16="http://schemas.microsoft.com/office/drawing/2014/main" id="{8E1E6BD7-97E1-436B-A137-2174A1550045}"/>
              </a:ext>
            </a:extLst>
          </p:cNvPr>
          <p:cNvSpPr/>
          <p:nvPr/>
        </p:nvSpPr>
        <p:spPr>
          <a:xfrm>
            <a:off x="8795940" y="4699440"/>
            <a:ext cx="675183" cy="620335"/>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cxnSp>
        <p:nvCxnSpPr>
          <p:cNvPr id="45" name="Connector: Elbow 44">
            <a:extLst>
              <a:ext uri="{FF2B5EF4-FFF2-40B4-BE49-F238E27FC236}">
                <a16:creationId xmlns:a16="http://schemas.microsoft.com/office/drawing/2014/main" id="{4B592D0D-B12B-408B-9C11-F24F7B4FD3F4}"/>
              </a:ext>
            </a:extLst>
          </p:cNvPr>
          <p:cNvCxnSpPr>
            <a:cxnSpLocks/>
            <a:endCxn id="43" idx="6"/>
          </p:cNvCxnSpPr>
          <p:nvPr/>
        </p:nvCxnSpPr>
        <p:spPr>
          <a:xfrm rot="16200000" flipH="1">
            <a:off x="8702587" y="4241072"/>
            <a:ext cx="1394130" cy="142942"/>
          </a:xfrm>
          <a:prstGeom prst="bentConnector4">
            <a:avLst>
              <a:gd name="adj1" fmla="val 23525"/>
              <a:gd name="adj2" fmla="val 259925"/>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4" name="Straight Arrow Connector 53">
            <a:extLst>
              <a:ext uri="{FF2B5EF4-FFF2-40B4-BE49-F238E27FC236}">
                <a16:creationId xmlns:a16="http://schemas.microsoft.com/office/drawing/2014/main" id="{45AD3A12-DBF4-421D-8F23-9BCD120023DC}"/>
              </a:ext>
            </a:extLst>
          </p:cNvPr>
          <p:cNvCxnSpPr>
            <a:cxnSpLocks/>
          </p:cNvCxnSpPr>
          <p:nvPr/>
        </p:nvCxnSpPr>
        <p:spPr>
          <a:xfrm flipV="1">
            <a:off x="8972774" y="4866005"/>
            <a:ext cx="355407" cy="29437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9" name="Connector: Elbow 58">
            <a:extLst>
              <a:ext uri="{FF2B5EF4-FFF2-40B4-BE49-F238E27FC236}">
                <a16:creationId xmlns:a16="http://schemas.microsoft.com/office/drawing/2014/main" id="{1DCE207E-1E74-4CA9-B944-5443276C0768}"/>
              </a:ext>
            </a:extLst>
          </p:cNvPr>
          <p:cNvCxnSpPr>
            <a:cxnSpLocks/>
            <a:stCxn id="43" idx="2"/>
          </p:cNvCxnSpPr>
          <p:nvPr/>
        </p:nvCxnSpPr>
        <p:spPr>
          <a:xfrm rot="10800000" flipH="1">
            <a:off x="8795940" y="3601540"/>
            <a:ext cx="176834" cy="1408069"/>
          </a:xfrm>
          <a:prstGeom prst="bentConnector4">
            <a:avLst>
              <a:gd name="adj1" fmla="val -129274"/>
              <a:gd name="adj2" fmla="val 61014"/>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9F6A4D83-4BED-48B2-AA5D-52A2C9937F75}"/>
                  </a:ext>
                </a:extLst>
              </p:cNvPr>
              <p:cNvSpPr txBox="1"/>
              <p:nvPr/>
            </p:nvSpPr>
            <p:spPr>
              <a:xfrm>
                <a:off x="5857290" y="4595794"/>
                <a:ext cx="31154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Voltage</a:t>
                </a:r>
              </a:p>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CA"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𝝁</m:t>
                      </m:r>
                      <m:r>
                        <a:rPr kumimoji="0" lang="en-CA" sz="2400" b="1" i="1" u="none" strike="noStrike" cap="none" spc="0" normalizeH="0" baseline="0" smtClean="0">
                          <a:ln>
                            <a:noFill/>
                          </a:ln>
                          <a:solidFill>
                            <a:srgbClr val="000000"/>
                          </a:solidFill>
                          <a:effectLst/>
                          <a:uFillTx/>
                          <a:latin typeface="Cambria Math" panose="02040503050406030204" pitchFamily="18" charset="0"/>
                          <a:ea typeface="Helvetica Neue"/>
                          <a:cs typeface="Helvetica Neue"/>
                          <a:sym typeface="Helvetica Neue"/>
                        </a:rPr>
                        <m:t>𝑨</m:t>
                      </m:r>
                    </m:oMath>
                  </m:oMathPara>
                </a14:m>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63" name="TextBox 62">
                <a:extLst>
                  <a:ext uri="{FF2B5EF4-FFF2-40B4-BE49-F238E27FC236}">
                    <a16:creationId xmlns:a16="http://schemas.microsoft.com/office/drawing/2014/main" id="{9F6A4D83-4BED-48B2-AA5D-52A2C9937F75}"/>
                  </a:ext>
                </a:extLst>
              </p:cNvPr>
              <p:cNvSpPr txBox="1">
                <a:spLocks noRot="1" noChangeAspect="1" noMove="1" noResize="1" noEditPoints="1" noAdjustHandles="1" noChangeArrowheads="1" noChangeShapeType="1" noTextEdit="1"/>
              </p:cNvSpPr>
              <p:nvPr/>
            </p:nvSpPr>
            <p:spPr>
              <a:xfrm>
                <a:off x="5857290" y="4595794"/>
                <a:ext cx="3115484" cy="841256"/>
              </a:xfrm>
              <a:prstGeom prst="rect">
                <a:avLst/>
              </a:prstGeom>
              <a:blipFill>
                <a:blip r:embed="rId12"/>
                <a:stretch>
                  <a:fillRect t="-4348" b="-5797"/>
                </a:stretch>
              </a:blipFill>
              <a:ln w="12700" cap="flat">
                <a:noFill/>
                <a:miter lim="400000"/>
              </a:ln>
              <a:effectLst/>
            </p:spPr>
            <p:txBody>
              <a:bodyPr/>
              <a:lstStyle/>
              <a:p>
                <a:r>
                  <a:rPr lang="en-CA">
                    <a:noFill/>
                  </a:rPr>
                  <a:t> </a:t>
                </a:r>
              </a:p>
            </p:txBody>
          </p:sp>
        </mc:Fallback>
      </mc:AlternateContent>
      <p:sp>
        <p:nvSpPr>
          <p:cNvPr id="64" name="TextBox 63">
            <a:extLst>
              <a:ext uri="{FF2B5EF4-FFF2-40B4-BE49-F238E27FC236}">
                <a16:creationId xmlns:a16="http://schemas.microsoft.com/office/drawing/2014/main" id="{CE7BEAB4-756D-4EFD-917B-4572A906DB8A}"/>
              </a:ext>
            </a:extLst>
          </p:cNvPr>
          <p:cNvSpPr txBox="1"/>
          <p:nvPr/>
        </p:nvSpPr>
        <p:spPr>
          <a:xfrm>
            <a:off x="8058624" y="310548"/>
            <a:ext cx="21498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A" sz="2400" dirty="0"/>
              <a:t>Receive</a:t>
            </a:r>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65" name="Recorded Sound">
            <a:hlinkClick r:id="" action="ppaction://media"/>
            <a:extLst>
              <a:ext uri="{FF2B5EF4-FFF2-40B4-BE49-F238E27FC236}">
                <a16:creationId xmlns:a16="http://schemas.microsoft.com/office/drawing/2014/main" id="{CC3586A4-EC6C-4537-B77A-605A1152FE3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pic>
        <p:nvPicPr>
          <p:cNvPr id="67" name="Audio 66">
            <a:hlinkClick r:id="" action="ppaction://media"/>
            <a:extLst>
              <a:ext uri="{FF2B5EF4-FFF2-40B4-BE49-F238E27FC236}">
                <a16:creationId xmlns:a16="http://schemas.microsoft.com/office/drawing/2014/main" id="{7EFBF693-32A6-4450-B03A-A20743B5D81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7601158"/>
      </p:ext>
    </p:extLst>
  </p:cSld>
  <p:clrMapOvr>
    <a:masterClrMapping/>
  </p:clrMapOvr>
  <p:transition spd="med" advTm="29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7700"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5"/>
                </p:tgtEl>
              </p:cMediaNode>
            </p:audio>
            <p:audio isNarration="1">
              <p:cMediaNode vol="80000" showWhenStopped="0">
                <p:cTn id="11" fill="hold" display="0">
                  <p:stCondLst>
                    <p:cond delay="indefinite"/>
                  </p:stCondLst>
                  <p:endCondLst>
                    <p:cond evt="onStopAudio" delay="0">
                      <p:tgtEl>
                        <p:sldTgt/>
                      </p:tgtEl>
                    </p:cond>
                  </p:endCondLst>
                </p:cTn>
                <p:tgtEl>
                  <p:spTgt spid="67"/>
                </p:tgtEl>
              </p:cMediaNode>
            </p:audio>
          </p:childTnLst>
        </p:cTn>
      </p:par>
    </p:tnLst>
  </p:timing>
  <p:extLst>
    <p:ext uri="{E180D4A7-C9FB-4DFB-919C-405C955672EB}">
      <p14:showEvtLst xmlns:p14="http://schemas.microsoft.com/office/powerpoint/2010/main">
        <p14:playEvt time="11" objId="65"/>
        <p14:stopEvt time="27732" objId="6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E6EA7-7399-4409-90EA-25622AD59C6A}"/>
              </a:ext>
            </a:extLst>
          </p:cNvPr>
          <p:cNvSpPr/>
          <p:nvPr/>
        </p:nvSpPr>
        <p:spPr>
          <a:xfrm>
            <a:off x="3175" y="6162675"/>
            <a:ext cx="12204700" cy="698500"/>
          </a:xfrm>
          <a:prstGeom prst="rect">
            <a:avLst/>
          </a:prstGeom>
          <a:solidFill>
            <a:srgbClr val="39498A"/>
          </a:solidFill>
          <a:ln w="12700" cap="flat">
            <a:solidFill>
              <a:srgbClr val="39498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descr="Icon&#10;&#10;Description automatically generated">
            <a:extLst>
              <a:ext uri="{FF2B5EF4-FFF2-40B4-BE49-F238E27FC236}">
                <a16:creationId xmlns:a16="http://schemas.microsoft.com/office/drawing/2014/main" id="{FC30E0BE-95A4-4DA1-857F-6962CFB88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1" y="5200688"/>
            <a:ext cx="943992" cy="746966"/>
          </a:xfrm>
          <a:prstGeom prst="rect">
            <a:avLst/>
          </a:prstGeom>
        </p:spPr>
      </p:pic>
      <p:grpSp>
        <p:nvGrpSpPr>
          <p:cNvPr id="5" name="Group 4">
            <a:extLst>
              <a:ext uri="{FF2B5EF4-FFF2-40B4-BE49-F238E27FC236}">
                <a16:creationId xmlns:a16="http://schemas.microsoft.com/office/drawing/2014/main" id="{B7112826-A5C4-40D7-82A3-9D9EBE3D29CE}"/>
              </a:ext>
            </a:extLst>
          </p:cNvPr>
          <p:cNvGrpSpPr/>
          <p:nvPr/>
        </p:nvGrpSpPr>
        <p:grpSpPr>
          <a:xfrm>
            <a:off x="7241265" y="1168354"/>
            <a:ext cx="787651" cy="1038451"/>
            <a:chOff x="6384266" y="806047"/>
            <a:chExt cx="787651" cy="1038451"/>
          </a:xfrm>
        </p:grpSpPr>
        <p:sp>
          <p:nvSpPr>
            <p:cNvPr id="7" name="Arc 6">
              <a:extLst>
                <a:ext uri="{FF2B5EF4-FFF2-40B4-BE49-F238E27FC236}">
                  <a16:creationId xmlns:a16="http://schemas.microsoft.com/office/drawing/2014/main" id="{06BEF45E-0C3A-487A-A4A8-CF41B176585A}"/>
                </a:ext>
              </a:extLst>
            </p:cNvPr>
            <p:cNvSpPr/>
            <p:nvPr/>
          </p:nvSpPr>
          <p:spPr>
            <a:xfrm>
              <a:off x="6384266" y="953310"/>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8" name="Arc 7">
              <a:extLst>
                <a:ext uri="{FF2B5EF4-FFF2-40B4-BE49-F238E27FC236}">
                  <a16:creationId xmlns:a16="http://schemas.microsoft.com/office/drawing/2014/main" id="{326ABB9D-2A8F-479E-86FA-A8BFB619C09D}"/>
                </a:ext>
              </a:extLst>
            </p:cNvPr>
            <p:cNvSpPr/>
            <p:nvPr/>
          </p:nvSpPr>
          <p:spPr>
            <a:xfrm>
              <a:off x="6666368" y="806047"/>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p:grpSp>
        <p:nvGrpSpPr>
          <p:cNvPr id="32" name="Group 31">
            <a:extLst>
              <a:ext uri="{FF2B5EF4-FFF2-40B4-BE49-F238E27FC236}">
                <a16:creationId xmlns:a16="http://schemas.microsoft.com/office/drawing/2014/main" id="{32159800-A635-434D-8E8A-D08DA8ED7B0A}"/>
              </a:ext>
            </a:extLst>
          </p:cNvPr>
          <p:cNvGrpSpPr/>
          <p:nvPr/>
        </p:nvGrpSpPr>
        <p:grpSpPr>
          <a:xfrm>
            <a:off x="6000296" y="1490619"/>
            <a:ext cx="796705" cy="2236206"/>
            <a:chOff x="1875768" y="1397538"/>
            <a:chExt cx="796705" cy="2236206"/>
          </a:xfrm>
        </p:grpSpPr>
        <p:sp>
          <p:nvSpPr>
            <p:cNvPr id="9" name="Cylinder 8">
              <a:extLst>
                <a:ext uri="{FF2B5EF4-FFF2-40B4-BE49-F238E27FC236}">
                  <a16:creationId xmlns:a16="http://schemas.microsoft.com/office/drawing/2014/main" id="{F8E2CDE3-4F57-42B6-83BD-A79DC9716DA9}"/>
                </a:ext>
              </a:extLst>
            </p:cNvPr>
            <p:cNvSpPr/>
            <p:nvPr/>
          </p:nvSpPr>
          <p:spPr>
            <a:xfrm>
              <a:off x="1875768" y="2130869"/>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Cylinder 9">
              <a:extLst>
                <a:ext uri="{FF2B5EF4-FFF2-40B4-BE49-F238E27FC236}">
                  <a16:creationId xmlns:a16="http://schemas.microsoft.com/office/drawing/2014/main" id="{BB78B7BD-DE17-4A38-B037-8742A88379DC}"/>
                </a:ext>
              </a:extLst>
            </p:cNvPr>
            <p:cNvSpPr/>
            <p:nvPr/>
          </p:nvSpPr>
          <p:spPr>
            <a:xfrm>
              <a:off x="2065891" y="1397538"/>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1" name="TextBox 10">
            <a:extLst>
              <a:ext uri="{FF2B5EF4-FFF2-40B4-BE49-F238E27FC236}">
                <a16:creationId xmlns:a16="http://schemas.microsoft.com/office/drawing/2014/main" id="{47DFE7C3-6AFC-4CF8-9EDA-36AF90001431}"/>
              </a:ext>
            </a:extLst>
          </p:cNvPr>
          <p:cNvSpPr txBox="1"/>
          <p:nvPr/>
        </p:nvSpPr>
        <p:spPr>
          <a:xfrm>
            <a:off x="5335822" y="407180"/>
            <a:ext cx="21498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A" sz="2400" dirty="0"/>
              <a:t>Transmit</a:t>
            </a:r>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grpSp>
        <p:nvGrpSpPr>
          <p:cNvPr id="14" name="Group 13">
            <a:extLst>
              <a:ext uri="{FF2B5EF4-FFF2-40B4-BE49-F238E27FC236}">
                <a16:creationId xmlns:a16="http://schemas.microsoft.com/office/drawing/2014/main" id="{661067BB-6AFE-46C7-A89A-EAE5D4838310}"/>
              </a:ext>
            </a:extLst>
          </p:cNvPr>
          <p:cNvGrpSpPr/>
          <p:nvPr/>
        </p:nvGrpSpPr>
        <p:grpSpPr>
          <a:xfrm>
            <a:off x="6216552" y="4949855"/>
            <a:ext cx="363166" cy="540000"/>
            <a:chOff x="2136919" y="4863830"/>
            <a:chExt cx="363166" cy="540000"/>
          </a:xfrm>
        </p:grpSpPr>
        <p:sp>
          <p:nvSpPr>
            <p:cNvPr id="3" name="Oval 2">
              <a:extLst>
                <a:ext uri="{FF2B5EF4-FFF2-40B4-BE49-F238E27FC236}">
                  <a16:creationId xmlns:a16="http://schemas.microsoft.com/office/drawing/2014/main" id="{9254D4C8-1DFD-49B7-B053-37B06F057C9F}"/>
                </a:ext>
              </a:extLst>
            </p:cNvPr>
            <p:cNvSpPr/>
            <p:nvPr/>
          </p:nvSpPr>
          <p:spPr>
            <a:xfrm>
              <a:off x="2140085" y="4863830"/>
              <a:ext cx="360000" cy="360000"/>
            </a:xfrm>
            <a:prstGeom prst="ellipse">
              <a:avLst/>
            </a:prstGeom>
            <a:noFill/>
            <a:ln w="3175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F2349300-3DB3-4966-A0F7-DB2E23573FA5}"/>
                </a:ext>
              </a:extLst>
            </p:cNvPr>
            <p:cNvSpPr/>
            <p:nvPr/>
          </p:nvSpPr>
          <p:spPr>
            <a:xfrm>
              <a:off x="2136919" y="5043830"/>
              <a:ext cx="360000" cy="360000"/>
            </a:xfrm>
            <a:prstGeom prst="ellipse">
              <a:avLst/>
            </a:prstGeom>
            <a:noFill/>
            <a:ln w="3175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cxnSp>
        <p:nvCxnSpPr>
          <p:cNvPr id="16" name="Connector: Elbow 15">
            <a:extLst>
              <a:ext uri="{FF2B5EF4-FFF2-40B4-BE49-F238E27FC236}">
                <a16:creationId xmlns:a16="http://schemas.microsoft.com/office/drawing/2014/main" id="{6B1C912C-1A32-4F0A-883E-30C9C8E03E02}"/>
              </a:ext>
            </a:extLst>
          </p:cNvPr>
          <p:cNvCxnSpPr>
            <a:cxnSpLocks/>
            <a:endCxn id="13" idx="4"/>
          </p:cNvCxnSpPr>
          <p:nvPr/>
        </p:nvCxnSpPr>
        <p:spPr>
          <a:xfrm rot="5400000" flipH="1" flipV="1">
            <a:off x="5817942" y="4950759"/>
            <a:ext cx="39514" cy="1117706"/>
          </a:xfrm>
          <a:prstGeom prst="bentConnector3">
            <a:avLst>
              <a:gd name="adj1" fmla="val -578529"/>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C0EB8EA5-7955-44EC-8EEA-DEEDFE2ED4A5}"/>
              </a:ext>
            </a:extLst>
          </p:cNvPr>
          <p:cNvCxnSpPr>
            <a:cxnSpLocks/>
            <a:stCxn id="3" idx="0"/>
            <a:endCxn id="9" idx="3"/>
          </p:cNvCxnSpPr>
          <p:nvPr/>
        </p:nvCxnSpPr>
        <p:spPr>
          <a:xfrm flipH="1" flipV="1">
            <a:off x="6398649" y="3726825"/>
            <a:ext cx="1069" cy="122303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EE558E30-79A2-4B11-8D16-A396878F79FD}"/>
              </a:ext>
            </a:extLst>
          </p:cNvPr>
          <p:cNvCxnSpPr>
            <a:cxnSpLocks/>
          </p:cNvCxnSpPr>
          <p:nvPr/>
        </p:nvCxnSpPr>
        <p:spPr>
          <a:xfrm rot="5400000" flipH="1" flipV="1">
            <a:off x="5138912" y="3857528"/>
            <a:ext cx="1191440" cy="911573"/>
          </a:xfrm>
          <a:prstGeom prst="bentConnector3">
            <a:avLst>
              <a:gd name="adj1" fmla="val 5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995E018-E2E5-48DB-84C6-0D5A5320290A}"/>
                  </a:ext>
                </a:extLst>
              </p:cNvPr>
              <p:cNvSpPr txBox="1"/>
              <p:nvPr/>
            </p:nvSpPr>
            <p:spPr>
              <a:xfrm>
                <a:off x="6607948" y="3897302"/>
                <a:ext cx="31154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Electrical Current</a:t>
                </a:r>
              </a:p>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CA"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𝝁</m:t>
                      </m:r>
                      <m:r>
                        <a:rPr kumimoji="0" lang="en-CA" sz="2400" b="1" i="1" u="none" strike="noStrike" cap="none" spc="0" normalizeH="0" baseline="0" smtClean="0">
                          <a:ln>
                            <a:noFill/>
                          </a:ln>
                          <a:solidFill>
                            <a:srgbClr val="000000"/>
                          </a:solidFill>
                          <a:effectLst/>
                          <a:uFillTx/>
                          <a:latin typeface="Cambria Math" panose="02040503050406030204" pitchFamily="18" charset="0"/>
                          <a:ea typeface="Helvetica Neue"/>
                          <a:cs typeface="Helvetica Neue"/>
                          <a:sym typeface="Helvetica Neue"/>
                        </a:rPr>
                        <m:t>𝑨</m:t>
                      </m:r>
                    </m:oMath>
                  </m:oMathPara>
                </a14:m>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27" name="TextBox 26">
                <a:extLst>
                  <a:ext uri="{FF2B5EF4-FFF2-40B4-BE49-F238E27FC236}">
                    <a16:creationId xmlns:a16="http://schemas.microsoft.com/office/drawing/2014/main" id="{F995E018-E2E5-48DB-84C6-0D5A5320290A}"/>
                  </a:ext>
                </a:extLst>
              </p:cNvPr>
              <p:cNvSpPr txBox="1">
                <a:spLocks noRot="1" noChangeAspect="1" noMove="1" noResize="1" noEditPoints="1" noAdjustHandles="1" noChangeArrowheads="1" noChangeShapeType="1" noTextEdit="1"/>
              </p:cNvSpPr>
              <p:nvPr/>
            </p:nvSpPr>
            <p:spPr>
              <a:xfrm>
                <a:off x="6607948" y="3897302"/>
                <a:ext cx="3115484" cy="841256"/>
              </a:xfrm>
              <a:prstGeom prst="rect">
                <a:avLst/>
              </a:prstGeom>
              <a:blipFill>
                <a:blip r:embed="rId8"/>
                <a:stretch>
                  <a:fillRect t="-3623" b="-5797"/>
                </a:stretch>
              </a:blipFill>
              <a:ln w="12700" cap="flat">
                <a:noFill/>
                <a:miter lim="400000"/>
              </a:ln>
              <a:effectLst/>
            </p:spPr>
            <p:txBody>
              <a:bodyPr/>
              <a:lstStyle/>
              <a:p>
                <a:r>
                  <a:rPr lang="en-CA">
                    <a:noFill/>
                  </a:rPr>
                  <a:t> </a:t>
                </a:r>
              </a:p>
            </p:txBody>
          </p:sp>
        </mc:Fallback>
      </mc:AlternateContent>
      <p:cxnSp>
        <p:nvCxnSpPr>
          <p:cNvPr id="30" name="Straight Arrow Connector 29">
            <a:extLst>
              <a:ext uri="{FF2B5EF4-FFF2-40B4-BE49-F238E27FC236}">
                <a16:creationId xmlns:a16="http://schemas.microsoft.com/office/drawing/2014/main" id="{B8EAE5AD-61B1-49B0-B89A-8CF0A6B7624F}"/>
              </a:ext>
            </a:extLst>
          </p:cNvPr>
          <p:cNvCxnSpPr>
            <a:cxnSpLocks/>
          </p:cNvCxnSpPr>
          <p:nvPr/>
        </p:nvCxnSpPr>
        <p:spPr>
          <a:xfrm>
            <a:off x="6410729" y="5057197"/>
            <a:ext cx="0" cy="37406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E6A56CB2-FF88-4BF3-9325-FF621E0EB928}"/>
              </a:ext>
            </a:extLst>
          </p:cNvPr>
          <p:cNvSpPr txBox="1"/>
          <p:nvPr/>
        </p:nvSpPr>
        <p:spPr>
          <a:xfrm>
            <a:off x="992966" y="747726"/>
            <a:ext cx="379692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FF0000"/>
                </a:solidFill>
                <a:effectLst/>
                <a:uFillTx/>
                <a:latin typeface="Helvetica Neue"/>
                <a:ea typeface="Helvetica Neue"/>
                <a:cs typeface="Helvetica Neue"/>
                <a:sym typeface="Helvetica Neue"/>
              </a:rPr>
              <a:t>What if we could make a digital transceiver?</a:t>
            </a:r>
          </a:p>
        </p:txBody>
      </p:sp>
      <p:sp>
        <p:nvSpPr>
          <p:cNvPr id="19" name="Arrow: Pentagon 18">
            <a:extLst>
              <a:ext uri="{FF2B5EF4-FFF2-40B4-BE49-F238E27FC236}">
                <a16:creationId xmlns:a16="http://schemas.microsoft.com/office/drawing/2014/main" id="{1D4F7D0E-4658-42CC-8F38-2E4AB972E11B}"/>
              </a:ext>
            </a:extLst>
          </p:cNvPr>
          <p:cNvSpPr/>
          <p:nvPr/>
        </p:nvSpPr>
        <p:spPr>
          <a:xfrm>
            <a:off x="2702218" y="4854377"/>
            <a:ext cx="1717752" cy="779701"/>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200" b="0" i="0" u="none" strike="noStrike" cap="none" spc="0" normalizeH="0" baseline="0" dirty="0">
                <a:ln>
                  <a:noFill/>
                </a:ln>
                <a:solidFill>
                  <a:srgbClr val="FFFFFF"/>
                </a:solidFill>
                <a:effectLst/>
                <a:uFillTx/>
                <a:latin typeface="+mn-lt"/>
                <a:ea typeface="+mn-ea"/>
                <a:cs typeface="+mn-cs"/>
                <a:sym typeface="Helvetica Neue Medium"/>
              </a:rPr>
              <a:t>DAC + AMP</a:t>
            </a:r>
          </a:p>
        </p:txBody>
      </p:sp>
      <p:cxnSp>
        <p:nvCxnSpPr>
          <p:cNvPr id="22" name="Straight Connector 21">
            <a:extLst>
              <a:ext uri="{FF2B5EF4-FFF2-40B4-BE49-F238E27FC236}">
                <a16:creationId xmlns:a16="http://schemas.microsoft.com/office/drawing/2014/main" id="{299479D8-05AD-4FD2-83AC-FF4D0DFED0BE}"/>
              </a:ext>
            </a:extLst>
          </p:cNvPr>
          <p:cNvCxnSpPr>
            <a:cxnSpLocks/>
          </p:cNvCxnSpPr>
          <p:nvPr/>
        </p:nvCxnSpPr>
        <p:spPr>
          <a:xfrm>
            <a:off x="4202349" y="5027877"/>
            <a:ext cx="818554"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FBFD5694-3B68-487E-9FE9-7624E3F1465C}"/>
              </a:ext>
            </a:extLst>
          </p:cNvPr>
          <p:cNvCxnSpPr>
            <a:cxnSpLocks/>
          </p:cNvCxnSpPr>
          <p:nvPr/>
        </p:nvCxnSpPr>
        <p:spPr>
          <a:xfrm flipH="1">
            <a:off x="4202349" y="5438523"/>
            <a:ext cx="818554"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7" name="Arrow: Pentagon 46">
            <a:extLst>
              <a:ext uri="{FF2B5EF4-FFF2-40B4-BE49-F238E27FC236}">
                <a16:creationId xmlns:a16="http://schemas.microsoft.com/office/drawing/2014/main" id="{1843F98B-8C4D-432E-B569-CD12981953E2}"/>
              </a:ext>
            </a:extLst>
          </p:cNvPr>
          <p:cNvSpPr/>
          <p:nvPr/>
        </p:nvSpPr>
        <p:spPr>
          <a:xfrm flipH="1">
            <a:off x="7180518" y="4854376"/>
            <a:ext cx="1717752" cy="779701"/>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200" b="0" i="0" u="none" strike="noStrike" cap="none" spc="0" normalizeH="0" baseline="0" dirty="0">
                <a:ln>
                  <a:noFill/>
                </a:ln>
                <a:solidFill>
                  <a:srgbClr val="FFFFFF"/>
                </a:solidFill>
                <a:effectLst/>
                <a:uFillTx/>
                <a:latin typeface="+mn-lt"/>
                <a:ea typeface="+mn-ea"/>
                <a:cs typeface="+mn-cs"/>
                <a:sym typeface="Helvetica Neue Medium"/>
              </a:rPr>
              <a:t>AMP + ADC</a:t>
            </a:r>
          </a:p>
        </p:txBody>
      </p:sp>
      <p:cxnSp>
        <p:nvCxnSpPr>
          <p:cNvPr id="48" name="Straight Connector 47">
            <a:extLst>
              <a:ext uri="{FF2B5EF4-FFF2-40B4-BE49-F238E27FC236}">
                <a16:creationId xmlns:a16="http://schemas.microsoft.com/office/drawing/2014/main" id="{0F073F7D-579D-477F-A5E8-8705E86D3C3D}"/>
              </a:ext>
            </a:extLst>
          </p:cNvPr>
          <p:cNvCxnSpPr>
            <a:cxnSpLocks/>
          </p:cNvCxnSpPr>
          <p:nvPr/>
        </p:nvCxnSpPr>
        <p:spPr>
          <a:xfrm>
            <a:off x="6563762" y="5020614"/>
            <a:ext cx="818554"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3A189BE0-0574-454D-B03C-E15646D42143}"/>
              </a:ext>
            </a:extLst>
          </p:cNvPr>
          <p:cNvCxnSpPr>
            <a:cxnSpLocks/>
          </p:cNvCxnSpPr>
          <p:nvPr/>
        </p:nvCxnSpPr>
        <p:spPr>
          <a:xfrm flipH="1">
            <a:off x="6563762" y="5431260"/>
            <a:ext cx="818554"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7" name="TextBox 36">
            <a:extLst>
              <a:ext uri="{FF2B5EF4-FFF2-40B4-BE49-F238E27FC236}">
                <a16:creationId xmlns:a16="http://schemas.microsoft.com/office/drawing/2014/main" id="{7B403E9C-FF86-4896-A4E3-0B1BD993BECB}"/>
              </a:ext>
            </a:extLst>
          </p:cNvPr>
          <p:cNvSpPr txBox="1"/>
          <p:nvPr/>
        </p:nvSpPr>
        <p:spPr>
          <a:xfrm>
            <a:off x="1163782" y="2151588"/>
            <a:ext cx="379692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Transmit:</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CA" sz="2400" dirty="0"/>
              <a:t>Tone Generator</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CA" sz="2400" dirty="0"/>
              <a:t>Output current signal</a:t>
            </a:r>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52" name="Oval 51">
            <a:extLst>
              <a:ext uri="{FF2B5EF4-FFF2-40B4-BE49-F238E27FC236}">
                <a16:creationId xmlns:a16="http://schemas.microsoft.com/office/drawing/2014/main" id="{3ACAA9E1-6A3F-475D-92C6-E037BEBB2AA0}"/>
              </a:ext>
            </a:extLst>
          </p:cNvPr>
          <p:cNvSpPr/>
          <p:nvPr/>
        </p:nvSpPr>
        <p:spPr>
          <a:xfrm>
            <a:off x="4914059" y="4909034"/>
            <a:ext cx="729574" cy="620335"/>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200" b="0" i="0" u="none" strike="noStrike" cap="none" spc="0" normalizeH="0" baseline="0" dirty="0">
                <a:ln>
                  <a:noFill/>
                </a:ln>
                <a:solidFill>
                  <a:srgbClr val="FFFFFF"/>
                </a:solidFill>
                <a:effectLst/>
                <a:uFillTx/>
                <a:latin typeface="+mn-lt"/>
                <a:ea typeface="+mn-ea"/>
                <a:cs typeface="+mn-cs"/>
                <a:sym typeface="Helvetica Neue Medium"/>
              </a:rPr>
              <a:t>V</a:t>
            </a:r>
          </a:p>
        </p:txBody>
      </p:sp>
      <p:pic>
        <p:nvPicPr>
          <p:cNvPr id="62" name="Recorded Sound">
            <a:hlinkClick r:id="" action="ppaction://media"/>
            <a:extLst>
              <a:ext uri="{FF2B5EF4-FFF2-40B4-BE49-F238E27FC236}">
                <a16:creationId xmlns:a16="http://schemas.microsoft.com/office/drawing/2014/main" id="{1A1D3AA3-209D-4C93-8C32-72AD34CB4A0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65" name="Audio 64">
            <a:hlinkClick r:id="" action="ppaction://media"/>
            <a:extLst>
              <a:ext uri="{FF2B5EF4-FFF2-40B4-BE49-F238E27FC236}">
                <a16:creationId xmlns:a16="http://schemas.microsoft.com/office/drawing/2014/main" id="{3DB6A622-95B1-468D-9F19-BA66D35796B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497572"/>
      </p:ext>
    </p:extLst>
  </p:cSld>
  <p:clrMapOvr>
    <a:masterClrMapping/>
  </p:clrMapOvr>
  <p:transition spd="med" advTm="35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4945"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2"/>
                </p:tgtEl>
              </p:cMediaNode>
            </p:audio>
            <p:audio isNarration="1">
              <p:cMediaNode vol="80000" showWhenStopped="0">
                <p:cTn id="11" fill="hold" display="0">
                  <p:stCondLst>
                    <p:cond delay="indefinite"/>
                  </p:stCondLst>
                  <p:endCondLst>
                    <p:cond evt="onStopAudio" delay="0">
                      <p:tgtEl>
                        <p:sldTgt/>
                      </p:tgtEl>
                    </p:cond>
                  </p:endCondLst>
                </p:cTn>
                <p:tgtEl>
                  <p:spTgt spid="65"/>
                </p:tgtEl>
              </p:cMediaNode>
            </p:audio>
          </p:childTnLst>
        </p:cTn>
      </p:par>
    </p:tnLst>
  </p:timing>
  <p:extLst>
    <p:ext uri="{E180D4A7-C9FB-4DFB-919C-405C955672EB}">
      <p14:showEvtLst xmlns:p14="http://schemas.microsoft.com/office/powerpoint/2010/main">
        <p14:playEvt time="61" objId="62"/>
        <p14:stopEvt time="35025" objId="6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E6EA7-7399-4409-90EA-25622AD59C6A}"/>
              </a:ext>
            </a:extLst>
          </p:cNvPr>
          <p:cNvSpPr/>
          <p:nvPr/>
        </p:nvSpPr>
        <p:spPr>
          <a:xfrm>
            <a:off x="3175" y="6162675"/>
            <a:ext cx="12204700" cy="698500"/>
          </a:xfrm>
          <a:prstGeom prst="rect">
            <a:avLst/>
          </a:prstGeom>
          <a:solidFill>
            <a:srgbClr val="39498A"/>
          </a:solidFill>
          <a:ln w="12700" cap="flat">
            <a:solidFill>
              <a:srgbClr val="39498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descr="Icon&#10;&#10;Description automatically generated">
            <a:extLst>
              <a:ext uri="{FF2B5EF4-FFF2-40B4-BE49-F238E27FC236}">
                <a16:creationId xmlns:a16="http://schemas.microsoft.com/office/drawing/2014/main" id="{FC30E0BE-95A4-4DA1-857F-6962CFB88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1" y="5200688"/>
            <a:ext cx="943992" cy="746966"/>
          </a:xfrm>
          <a:prstGeom prst="rect">
            <a:avLst/>
          </a:prstGeom>
        </p:spPr>
      </p:pic>
      <p:grpSp>
        <p:nvGrpSpPr>
          <p:cNvPr id="5" name="Group 4">
            <a:extLst>
              <a:ext uri="{FF2B5EF4-FFF2-40B4-BE49-F238E27FC236}">
                <a16:creationId xmlns:a16="http://schemas.microsoft.com/office/drawing/2014/main" id="{B7112826-A5C4-40D7-82A3-9D9EBE3D29CE}"/>
              </a:ext>
            </a:extLst>
          </p:cNvPr>
          <p:cNvGrpSpPr/>
          <p:nvPr/>
        </p:nvGrpSpPr>
        <p:grpSpPr>
          <a:xfrm>
            <a:off x="4757838" y="1094125"/>
            <a:ext cx="787651" cy="1038451"/>
            <a:chOff x="6384266" y="806047"/>
            <a:chExt cx="787651" cy="1038451"/>
          </a:xfrm>
        </p:grpSpPr>
        <p:sp>
          <p:nvSpPr>
            <p:cNvPr id="7" name="Arc 6">
              <a:extLst>
                <a:ext uri="{FF2B5EF4-FFF2-40B4-BE49-F238E27FC236}">
                  <a16:creationId xmlns:a16="http://schemas.microsoft.com/office/drawing/2014/main" id="{06BEF45E-0C3A-487A-A4A8-CF41B176585A}"/>
                </a:ext>
              </a:extLst>
            </p:cNvPr>
            <p:cNvSpPr/>
            <p:nvPr/>
          </p:nvSpPr>
          <p:spPr>
            <a:xfrm>
              <a:off x="6384266" y="953310"/>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8" name="Arc 7">
              <a:extLst>
                <a:ext uri="{FF2B5EF4-FFF2-40B4-BE49-F238E27FC236}">
                  <a16:creationId xmlns:a16="http://schemas.microsoft.com/office/drawing/2014/main" id="{326ABB9D-2A8F-479E-86FA-A8BFB619C09D}"/>
                </a:ext>
              </a:extLst>
            </p:cNvPr>
            <p:cNvSpPr/>
            <p:nvPr/>
          </p:nvSpPr>
          <p:spPr>
            <a:xfrm>
              <a:off x="6666368" y="806047"/>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p:grpSp>
        <p:nvGrpSpPr>
          <p:cNvPr id="32" name="Group 31">
            <a:extLst>
              <a:ext uri="{FF2B5EF4-FFF2-40B4-BE49-F238E27FC236}">
                <a16:creationId xmlns:a16="http://schemas.microsoft.com/office/drawing/2014/main" id="{32159800-A635-434D-8E8A-D08DA8ED7B0A}"/>
              </a:ext>
            </a:extLst>
          </p:cNvPr>
          <p:cNvGrpSpPr/>
          <p:nvPr/>
        </p:nvGrpSpPr>
        <p:grpSpPr>
          <a:xfrm>
            <a:off x="6000296" y="1490619"/>
            <a:ext cx="796705" cy="2236206"/>
            <a:chOff x="1875768" y="1397538"/>
            <a:chExt cx="796705" cy="2236206"/>
          </a:xfrm>
        </p:grpSpPr>
        <p:sp>
          <p:nvSpPr>
            <p:cNvPr id="9" name="Cylinder 8">
              <a:extLst>
                <a:ext uri="{FF2B5EF4-FFF2-40B4-BE49-F238E27FC236}">
                  <a16:creationId xmlns:a16="http://schemas.microsoft.com/office/drawing/2014/main" id="{F8E2CDE3-4F57-42B6-83BD-A79DC9716DA9}"/>
                </a:ext>
              </a:extLst>
            </p:cNvPr>
            <p:cNvSpPr/>
            <p:nvPr/>
          </p:nvSpPr>
          <p:spPr>
            <a:xfrm>
              <a:off x="1875768" y="2130869"/>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Cylinder 9">
              <a:extLst>
                <a:ext uri="{FF2B5EF4-FFF2-40B4-BE49-F238E27FC236}">
                  <a16:creationId xmlns:a16="http://schemas.microsoft.com/office/drawing/2014/main" id="{BB78B7BD-DE17-4A38-B037-8742A88379DC}"/>
                </a:ext>
              </a:extLst>
            </p:cNvPr>
            <p:cNvSpPr/>
            <p:nvPr/>
          </p:nvSpPr>
          <p:spPr>
            <a:xfrm>
              <a:off x="2065891" y="1397538"/>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1" name="TextBox 10">
            <a:extLst>
              <a:ext uri="{FF2B5EF4-FFF2-40B4-BE49-F238E27FC236}">
                <a16:creationId xmlns:a16="http://schemas.microsoft.com/office/drawing/2014/main" id="{47DFE7C3-6AFC-4CF8-9EDA-36AF90001431}"/>
              </a:ext>
            </a:extLst>
          </p:cNvPr>
          <p:cNvSpPr txBox="1"/>
          <p:nvPr/>
        </p:nvSpPr>
        <p:spPr>
          <a:xfrm>
            <a:off x="5335822" y="407180"/>
            <a:ext cx="21498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A" sz="2400" dirty="0"/>
              <a:t>Receive</a:t>
            </a:r>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cxnSp>
        <p:nvCxnSpPr>
          <p:cNvPr id="21" name="Straight Connector 20">
            <a:extLst>
              <a:ext uri="{FF2B5EF4-FFF2-40B4-BE49-F238E27FC236}">
                <a16:creationId xmlns:a16="http://schemas.microsoft.com/office/drawing/2014/main" id="{C0EB8EA5-7955-44EC-8EEA-DEEDFE2ED4A5}"/>
              </a:ext>
            </a:extLst>
          </p:cNvPr>
          <p:cNvCxnSpPr>
            <a:cxnSpLocks/>
          </p:cNvCxnSpPr>
          <p:nvPr/>
        </p:nvCxnSpPr>
        <p:spPr>
          <a:xfrm flipH="1" flipV="1">
            <a:off x="6190419" y="3726825"/>
            <a:ext cx="1069" cy="122303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995E018-E2E5-48DB-84C6-0D5A5320290A}"/>
                  </a:ext>
                </a:extLst>
              </p:cNvPr>
              <p:cNvSpPr txBox="1"/>
              <p:nvPr/>
            </p:nvSpPr>
            <p:spPr>
              <a:xfrm>
                <a:off x="6607948" y="3897302"/>
                <a:ext cx="31154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Voltage</a:t>
                </a:r>
              </a:p>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CA"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𝑽</m:t>
                      </m:r>
                    </m:oMath>
                  </m:oMathPara>
                </a14:m>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27" name="TextBox 26">
                <a:extLst>
                  <a:ext uri="{FF2B5EF4-FFF2-40B4-BE49-F238E27FC236}">
                    <a16:creationId xmlns:a16="http://schemas.microsoft.com/office/drawing/2014/main" id="{F995E018-E2E5-48DB-84C6-0D5A5320290A}"/>
                  </a:ext>
                </a:extLst>
              </p:cNvPr>
              <p:cNvSpPr txBox="1">
                <a:spLocks noRot="1" noChangeAspect="1" noMove="1" noResize="1" noEditPoints="1" noAdjustHandles="1" noChangeArrowheads="1" noChangeShapeType="1" noTextEdit="1"/>
              </p:cNvSpPr>
              <p:nvPr/>
            </p:nvSpPr>
            <p:spPr>
              <a:xfrm>
                <a:off x="6607948" y="3897302"/>
                <a:ext cx="3115484" cy="841256"/>
              </a:xfrm>
              <a:prstGeom prst="rect">
                <a:avLst/>
              </a:prstGeom>
              <a:blipFill>
                <a:blip r:embed="rId8"/>
                <a:stretch>
                  <a:fillRect t="-3623"/>
                </a:stretch>
              </a:blipFill>
              <a:ln w="12700" cap="flat">
                <a:noFill/>
                <a:miter lim="400000"/>
              </a:ln>
              <a:effectLst/>
            </p:spPr>
            <p:txBody>
              <a:bodyPr/>
              <a:lstStyle/>
              <a:p>
                <a:r>
                  <a:rPr lang="en-CA">
                    <a:noFill/>
                  </a:rPr>
                  <a:t> </a:t>
                </a:r>
              </a:p>
            </p:txBody>
          </p:sp>
        </mc:Fallback>
      </mc:AlternateContent>
      <p:sp>
        <p:nvSpPr>
          <p:cNvPr id="12" name="TextBox 11">
            <a:extLst>
              <a:ext uri="{FF2B5EF4-FFF2-40B4-BE49-F238E27FC236}">
                <a16:creationId xmlns:a16="http://schemas.microsoft.com/office/drawing/2014/main" id="{E6A56CB2-FF88-4BF3-9325-FF621E0EB928}"/>
              </a:ext>
            </a:extLst>
          </p:cNvPr>
          <p:cNvSpPr txBox="1"/>
          <p:nvPr/>
        </p:nvSpPr>
        <p:spPr>
          <a:xfrm>
            <a:off x="819858" y="1133163"/>
            <a:ext cx="379692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FF0000"/>
                </a:solidFill>
                <a:effectLst/>
                <a:uFillTx/>
                <a:latin typeface="Helvetica Neue"/>
                <a:ea typeface="Helvetica Neue"/>
                <a:cs typeface="Helvetica Neue"/>
                <a:sym typeface="Helvetica Neue"/>
              </a:rPr>
              <a:t>What if we could make a digital transceiver?</a:t>
            </a:r>
          </a:p>
        </p:txBody>
      </p:sp>
      <p:sp>
        <p:nvSpPr>
          <p:cNvPr id="47" name="Arrow: Pentagon 46">
            <a:extLst>
              <a:ext uri="{FF2B5EF4-FFF2-40B4-BE49-F238E27FC236}">
                <a16:creationId xmlns:a16="http://schemas.microsoft.com/office/drawing/2014/main" id="{1843F98B-8C4D-432E-B569-CD12981953E2}"/>
              </a:ext>
            </a:extLst>
          </p:cNvPr>
          <p:cNvSpPr/>
          <p:nvPr/>
        </p:nvSpPr>
        <p:spPr>
          <a:xfrm flipH="1">
            <a:off x="7180518" y="4854376"/>
            <a:ext cx="1717752" cy="779701"/>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200" b="0" i="0" u="none" strike="noStrike" cap="none" spc="0" normalizeH="0" baseline="0" dirty="0">
                <a:ln>
                  <a:noFill/>
                </a:ln>
                <a:solidFill>
                  <a:srgbClr val="FFFFFF"/>
                </a:solidFill>
                <a:effectLst/>
                <a:uFillTx/>
                <a:latin typeface="+mn-lt"/>
                <a:ea typeface="+mn-ea"/>
                <a:cs typeface="+mn-cs"/>
                <a:sym typeface="Helvetica Neue Medium"/>
              </a:rPr>
              <a:t>AMP + ADC</a:t>
            </a:r>
          </a:p>
        </p:txBody>
      </p:sp>
      <p:cxnSp>
        <p:nvCxnSpPr>
          <p:cNvPr id="48" name="Straight Connector 47">
            <a:extLst>
              <a:ext uri="{FF2B5EF4-FFF2-40B4-BE49-F238E27FC236}">
                <a16:creationId xmlns:a16="http://schemas.microsoft.com/office/drawing/2014/main" id="{0F073F7D-579D-477F-A5E8-8705E86D3C3D}"/>
              </a:ext>
            </a:extLst>
          </p:cNvPr>
          <p:cNvCxnSpPr>
            <a:cxnSpLocks/>
          </p:cNvCxnSpPr>
          <p:nvPr/>
        </p:nvCxnSpPr>
        <p:spPr>
          <a:xfrm>
            <a:off x="6563762" y="5020614"/>
            <a:ext cx="818554"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3A189BE0-0574-454D-B03C-E15646D42143}"/>
              </a:ext>
            </a:extLst>
          </p:cNvPr>
          <p:cNvCxnSpPr>
            <a:cxnSpLocks/>
          </p:cNvCxnSpPr>
          <p:nvPr/>
        </p:nvCxnSpPr>
        <p:spPr>
          <a:xfrm flipH="1">
            <a:off x="6563762" y="5431260"/>
            <a:ext cx="818554"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5AFAB85F-0FD3-4983-B07D-347A3E26020C}"/>
              </a:ext>
            </a:extLst>
          </p:cNvPr>
          <p:cNvCxnSpPr>
            <a:cxnSpLocks/>
          </p:cNvCxnSpPr>
          <p:nvPr/>
        </p:nvCxnSpPr>
        <p:spPr>
          <a:xfrm flipH="1" flipV="1">
            <a:off x="6579718" y="3735530"/>
            <a:ext cx="2603" cy="128441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0" name="Connector: Elbow 19">
            <a:extLst>
              <a:ext uri="{FF2B5EF4-FFF2-40B4-BE49-F238E27FC236}">
                <a16:creationId xmlns:a16="http://schemas.microsoft.com/office/drawing/2014/main" id="{D92E2531-87F7-470E-A501-3139940278DB}"/>
              </a:ext>
            </a:extLst>
          </p:cNvPr>
          <p:cNvCxnSpPr>
            <a:cxnSpLocks/>
          </p:cNvCxnSpPr>
          <p:nvPr/>
        </p:nvCxnSpPr>
        <p:spPr>
          <a:xfrm rot="16200000" flipH="1">
            <a:off x="6116062" y="4983559"/>
            <a:ext cx="522057" cy="373343"/>
          </a:xfrm>
          <a:prstGeom prst="bentConnector3">
            <a:avLst>
              <a:gd name="adj1" fmla="val 10175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4" name="TextBox 33">
            <a:extLst>
              <a:ext uri="{FF2B5EF4-FFF2-40B4-BE49-F238E27FC236}">
                <a16:creationId xmlns:a16="http://schemas.microsoft.com/office/drawing/2014/main" id="{FE49F0E8-87E1-418E-AF86-82BF8F1ED527}"/>
              </a:ext>
            </a:extLst>
          </p:cNvPr>
          <p:cNvSpPr txBox="1"/>
          <p:nvPr/>
        </p:nvSpPr>
        <p:spPr>
          <a:xfrm>
            <a:off x="1003821" y="3089000"/>
            <a:ext cx="375294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Receive:</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CA" sz="2400" dirty="0"/>
              <a:t>Tone generator off</a:t>
            </a:r>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CA" sz="2400" dirty="0"/>
              <a:t>Output voltage signal</a:t>
            </a:r>
            <a:endPar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29" name="Recorded Sound">
            <a:hlinkClick r:id="" action="ppaction://media"/>
            <a:extLst>
              <a:ext uri="{FF2B5EF4-FFF2-40B4-BE49-F238E27FC236}">
                <a16:creationId xmlns:a16="http://schemas.microsoft.com/office/drawing/2014/main" id="{02C388F5-EFF2-438B-88A1-B831694113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31" name="Audio 30">
            <a:hlinkClick r:id="" action="ppaction://media"/>
            <a:extLst>
              <a:ext uri="{FF2B5EF4-FFF2-40B4-BE49-F238E27FC236}">
                <a16:creationId xmlns:a16="http://schemas.microsoft.com/office/drawing/2014/main" id="{018044DA-1B0E-4B34-9690-D793A8759FF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39576895"/>
      </p:ext>
    </p:extLst>
  </p:cSld>
  <p:clrMapOvr>
    <a:masterClrMapping/>
  </p:clrMapOvr>
  <p:transition spd="med" advTm="78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40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9"/>
                </p:tgtEl>
              </p:cMediaNode>
            </p:audio>
            <p:audio isNarration="1">
              <p:cMediaNode vol="80000" showWhenStopped="0">
                <p:cTn id="11" fill="hold" display="0">
                  <p:stCondLst>
                    <p:cond delay="indefinite"/>
                  </p:stCondLst>
                  <p:endCondLst>
                    <p:cond evt="onStopAudio" delay="0">
                      <p:tgtEl>
                        <p:sldTgt/>
                      </p:tgtEl>
                    </p:cond>
                  </p:endCondLst>
                </p:cTn>
                <p:tgtEl>
                  <p:spTgt spid="31"/>
                </p:tgtEl>
              </p:cMediaNode>
            </p:audio>
          </p:childTnLst>
        </p:cTn>
      </p:par>
    </p:tnLst>
  </p:timing>
  <p:extLst>
    <p:ext uri="{E180D4A7-C9FB-4DFB-919C-405C955672EB}">
      <p14:showEvtLst xmlns:p14="http://schemas.microsoft.com/office/powerpoint/2010/main">
        <p14:playEvt time="64" objId="29"/>
        <p14:stopEvt time="6491" objId="2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E6EA7-7399-4409-90EA-25622AD59C6A}"/>
              </a:ext>
            </a:extLst>
          </p:cNvPr>
          <p:cNvSpPr/>
          <p:nvPr/>
        </p:nvSpPr>
        <p:spPr>
          <a:xfrm>
            <a:off x="3175" y="6162675"/>
            <a:ext cx="12204700" cy="698500"/>
          </a:xfrm>
          <a:prstGeom prst="rect">
            <a:avLst/>
          </a:prstGeom>
          <a:solidFill>
            <a:srgbClr val="39498A"/>
          </a:solidFill>
          <a:ln w="12700" cap="flat">
            <a:solidFill>
              <a:srgbClr val="39498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descr="Icon&#10;&#10;Description automatically generated">
            <a:extLst>
              <a:ext uri="{FF2B5EF4-FFF2-40B4-BE49-F238E27FC236}">
                <a16:creationId xmlns:a16="http://schemas.microsoft.com/office/drawing/2014/main" id="{FC30E0BE-95A4-4DA1-857F-6962CFB88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1" y="5200688"/>
            <a:ext cx="943992" cy="746966"/>
          </a:xfrm>
          <a:prstGeom prst="rect">
            <a:avLst/>
          </a:prstGeom>
        </p:spPr>
      </p:pic>
      <p:sp>
        <p:nvSpPr>
          <p:cNvPr id="2" name="Isosceles Triangle 1">
            <a:extLst>
              <a:ext uri="{FF2B5EF4-FFF2-40B4-BE49-F238E27FC236}">
                <a16:creationId xmlns:a16="http://schemas.microsoft.com/office/drawing/2014/main" id="{B5FEB321-939E-4038-952C-4EE51A9285FF}"/>
              </a:ext>
            </a:extLst>
          </p:cNvPr>
          <p:cNvSpPr/>
          <p:nvPr/>
        </p:nvSpPr>
        <p:spPr>
          <a:xfrm rot="5400000">
            <a:off x="3317299" y="1248906"/>
            <a:ext cx="1060704" cy="914400"/>
          </a:xfrm>
          <a:prstGeom prst="triangl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Isosceles Triangle 21">
            <a:extLst>
              <a:ext uri="{FF2B5EF4-FFF2-40B4-BE49-F238E27FC236}">
                <a16:creationId xmlns:a16="http://schemas.microsoft.com/office/drawing/2014/main" id="{2EC357F8-5DBC-45D6-89CC-156708EE2962}"/>
              </a:ext>
            </a:extLst>
          </p:cNvPr>
          <p:cNvSpPr/>
          <p:nvPr/>
        </p:nvSpPr>
        <p:spPr>
          <a:xfrm rot="5400000">
            <a:off x="7140322" y="1248906"/>
            <a:ext cx="1060704" cy="914400"/>
          </a:xfrm>
          <a:prstGeom prst="triangl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37" name="Group 36">
            <a:extLst>
              <a:ext uri="{FF2B5EF4-FFF2-40B4-BE49-F238E27FC236}">
                <a16:creationId xmlns:a16="http://schemas.microsoft.com/office/drawing/2014/main" id="{7C3D8FFE-98B1-41EC-AA3F-6AE2A0FF7597}"/>
              </a:ext>
            </a:extLst>
          </p:cNvPr>
          <p:cNvGrpSpPr/>
          <p:nvPr/>
        </p:nvGrpSpPr>
        <p:grpSpPr>
          <a:xfrm>
            <a:off x="4927908" y="1530760"/>
            <a:ext cx="349827" cy="342900"/>
            <a:chOff x="5225760" y="2671763"/>
            <a:chExt cx="349827" cy="342900"/>
          </a:xfrm>
        </p:grpSpPr>
        <p:cxnSp>
          <p:nvCxnSpPr>
            <p:cNvPr id="13" name="Straight Connector 12">
              <a:extLst>
                <a:ext uri="{FF2B5EF4-FFF2-40B4-BE49-F238E27FC236}">
                  <a16:creationId xmlns:a16="http://schemas.microsoft.com/office/drawing/2014/main" id="{559B5A81-1110-4BB9-9BED-7A97AC863DBA}"/>
                </a:ext>
              </a:extLst>
            </p:cNvPr>
            <p:cNvCxnSpPr>
              <a:cxnSpLocks/>
            </p:cNvCxnSpPr>
            <p:nvPr/>
          </p:nvCxnSpPr>
          <p:spPr>
            <a:xfrm>
              <a:off x="5225760" y="2671763"/>
              <a:ext cx="0" cy="34290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109E0DFD-DB9C-4EBA-A88B-46954B3D89E3}"/>
                </a:ext>
              </a:extLst>
            </p:cNvPr>
            <p:cNvCxnSpPr>
              <a:cxnSpLocks/>
            </p:cNvCxnSpPr>
            <p:nvPr/>
          </p:nvCxnSpPr>
          <p:spPr>
            <a:xfrm>
              <a:off x="5575587" y="2671763"/>
              <a:ext cx="0" cy="34290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6" name="Connector: Elbow 15">
              <a:extLst>
                <a:ext uri="{FF2B5EF4-FFF2-40B4-BE49-F238E27FC236}">
                  <a16:creationId xmlns:a16="http://schemas.microsoft.com/office/drawing/2014/main" id="{A03CEDC3-BF0D-4522-8818-731C1F2245BB}"/>
                </a:ext>
              </a:extLst>
            </p:cNvPr>
            <p:cNvCxnSpPr/>
            <p:nvPr/>
          </p:nvCxnSpPr>
          <p:spPr>
            <a:xfrm rot="16200000" flipH="1">
              <a:off x="5300229" y="2770476"/>
              <a:ext cx="197427" cy="145473"/>
            </a:xfrm>
            <a:prstGeom prst="bentConnector3">
              <a:avLst>
                <a:gd name="adj1" fmla="val 102632"/>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9" name="Connector: Elbow 28">
              <a:extLst>
                <a:ext uri="{FF2B5EF4-FFF2-40B4-BE49-F238E27FC236}">
                  <a16:creationId xmlns:a16="http://schemas.microsoft.com/office/drawing/2014/main" id="{87574023-CD7D-40FB-AD6E-99B0C442030D}"/>
                </a:ext>
              </a:extLst>
            </p:cNvPr>
            <p:cNvCxnSpPr>
              <a:cxnSpLocks/>
            </p:cNvCxnSpPr>
            <p:nvPr/>
          </p:nvCxnSpPr>
          <p:spPr>
            <a:xfrm rot="16200000" flipV="1">
              <a:off x="5297631" y="2780000"/>
              <a:ext cx="213014" cy="142011"/>
            </a:xfrm>
            <a:prstGeom prst="bentConnector3">
              <a:avLst>
                <a:gd name="adj1" fmla="val 94715"/>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cxnSp>
        <p:nvCxnSpPr>
          <p:cNvPr id="19" name="Straight Connector 18">
            <a:extLst>
              <a:ext uri="{FF2B5EF4-FFF2-40B4-BE49-F238E27FC236}">
                <a16:creationId xmlns:a16="http://schemas.microsoft.com/office/drawing/2014/main" id="{83BACC85-D9DE-45A5-9919-3BCA8B4F80FD}"/>
              </a:ext>
            </a:extLst>
          </p:cNvPr>
          <p:cNvCxnSpPr>
            <a:cxnSpLocks/>
            <a:stCxn id="2" idx="0"/>
          </p:cNvCxnSpPr>
          <p:nvPr/>
        </p:nvCxnSpPr>
        <p:spPr>
          <a:xfrm>
            <a:off x="4304851" y="1706106"/>
            <a:ext cx="623057"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6" name="Straight Connector 25">
            <a:extLst>
              <a:ext uri="{FF2B5EF4-FFF2-40B4-BE49-F238E27FC236}">
                <a16:creationId xmlns:a16="http://schemas.microsoft.com/office/drawing/2014/main" id="{4A9307D6-F625-4881-8835-73F7690B390B}"/>
              </a:ext>
            </a:extLst>
          </p:cNvPr>
          <p:cNvCxnSpPr>
            <a:cxnSpLocks/>
            <a:stCxn id="22" idx="3"/>
          </p:cNvCxnSpPr>
          <p:nvPr/>
        </p:nvCxnSpPr>
        <p:spPr>
          <a:xfrm flipH="1">
            <a:off x="5265324" y="1706106"/>
            <a:ext cx="1948150" cy="707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nvGrpSpPr>
          <p:cNvPr id="57" name="Group 227">
            <a:extLst>
              <a:ext uri="{FF2B5EF4-FFF2-40B4-BE49-F238E27FC236}">
                <a16:creationId xmlns:a16="http://schemas.microsoft.com/office/drawing/2014/main" id="{D417CFE2-8805-4F6E-8B9A-050D5C6C2568}"/>
              </a:ext>
            </a:extLst>
          </p:cNvPr>
          <p:cNvGrpSpPr>
            <a:grpSpLocks/>
          </p:cNvGrpSpPr>
          <p:nvPr/>
        </p:nvGrpSpPr>
        <p:grpSpPr bwMode="auto">
          <a:xfrm>
            <a:off x="6252787" y="2101311"/>
            <a:ext cx="1038565" cy="758054"/>
            <a:chOff x="3711322" y="842962"/>
            <a:chExt cx="584899" cy="342450"/>
          </a:xfrm>
        </p:grpSpPr>
        <p:grpSp>
          <p:nvGrpSpPr>
            <p:cNvPr id="58" name="Group 369">
              <a:extLst>
                <a:ext uri="{FF2B5EF4-FFF2-40B4-BE49-F238E27FC236}">
                  <a16:creationId xmlns:a16="http://schemas.microsoft.com/office/drawing/2014/main" id="{E04F4493-AA6D-40E8-8FCA-8937F060BB4F}"/>
                </a:ext>
              </a:extLst>
            </p:cNvPr>
            <p:cNvGrpSpPr>
              <a:grpSpLocks/>
            </p:cNvGrpSpPr>
            <p:nvPr/>
          </p:nvGrpSpPr>
          <p:grpSpPr bwMode="auto">
            <a:xfrm rot="5400000">
              <a:off x="3637503" y="916781"/>
              <a:ext cx="300038" cy="152400"/>
              <a:chOff x="2122486" y="1219200"/>
              <a:chExt cx="1000127" cy="304800"/>
            </a:xfrm>
          </p:grpSpPr>
          <p:cxnSp>
            <p:nvCxnSpPr>
              <p:cNvPr id="60" name="Straight Connector 59">
                <a:extLst>
                  <a:ext uri="{FF2B5EF4-FFF2-40B4-BE49-F238E27FC236}">
                    <a16:creationId xmlns:a16="http://schemas.microsoft.com/office/drawing/2014/main" id="{1F4A51EA-0105-4E2A-9CDE-365C87BA2947}"/>
                  </a:ext>
                </a:extLst>
              </p:cNvPr>
              <p:cNvCxnSpPr/>
              <p:nvPr/>
            </p:nvCxnSpPr>
            <p:spPr>
              <a:xfrm rot="10800000" flipH="1">
                <a:off x="2123016" y="1371536"/>
                <a:ext cx="195687" cy="635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5778CB6-F9C9-4B2A-9969-8E7EE9D3D14B}"/>
                  </a:ext>
                </a:extLst>
              </p:cNvPr>
              <p:cNvCxnSpPr/>
              <p:nvPr/>
            </p:nvCxnSpPr>
            <p:spPr>
              <a:xfrm rot="5400000" flipH="1" flipV="1">
                <a:off x="2271560" y="1255637"/>
                <a:ext cx="152464" cy="7933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2E1F776-6244-4FC7-9713-A10D3E56CC1B}"/>
                  </a:ext>
                </a:extLst>
              </p:cNvPr>
              <p:cNvCxnSpPr/>
              <p:nvPr/>
            </p:nvCxnSpPr>
            <p:spPr>
              <a:xfrm rot="10800000" flipH="1" flipV="1">
                <a:off x="2387460" y="1219072"/>
                <a:ext cx="121643" cy="30492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469E1F0-6CE5-488C-A130-C6E6B670D744}"/>
                  </a:ext>
                </a:extLst>
              </p:cNvPr>
              <p:cNvCxnSpPr/>
              <p:nvPr/>
            </p:nvCxnSpPr>
            <p:spPr>
              <a:xfrm rot="10800000" flipH="1">
                <a:off x="2519682" y="1225426"/>
                <a:ext cx="163957" cy="3017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4E0898A-27A0-44DE-9A3C-28118E9D7C16}"/>
                  </a:ext>
                </a:extLst>
              </p:cNvPr>
              <p:cNvCxnSpPr/>
              <p:nvPr/>
            </p:nvCxnSpPr>
            <p:spPr>
              <a:xfrm rot="16200000" flipH="1">
                <a:off x="2615794" y="1292203"/>
                <a:ext cx="304928" cy="1586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207EFA3-C69C-49FF-B3E0-1DF978E6B5E4}"/>
                  </a:ext>
                </a:extLst>
              </p:cNvPr>
              <p:cNvCxnSpPr/>
              <p:nvPr/>
            </p:nvCxnSpPr>
            <p:spPr>
              <a:xfrm rot="5400000" flipH="1" flipV="1">
                <a:off x="2808381" y="1410746"/>
                <a:ext cx="152464" cy="740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E5CD603-C14A-42EF-9321-278970998B66}"/>
                  </a:ext>
                </a:extLst>
              </p:cNvPr>
              <p:cNvCxnSpPr/>
              <p:nvPr/>
            </p:nvCxnSpPr>
            <p:spPr>
              <a:xfrm rot="10800000" flipH="1">
                <a:off x="2905770" y="1377889"/>
                <a:ext cx="216843" cy="31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TextBox 307">
              <a:extLst>
                <a:ext uri="{FF2B5EF4-FFF2-40B4-BE49-F238E27FC236}">
                  <a16:creationId xmlns:a16="http://schemas.microsoft.com/office/drawing/2014/main" id="{71755217-583F-4C4F-AB5C-A6A049C0A20E}"/>
                </a:ext>
              </a:extLst>
            </p:cNvPr>
            <p:cNvSpPr txBox="1">
              <a:spLocks noChangeArrowheads="1"/>
            </p:cNvSpPr>
            <p:nvPr/>
          </p:nvSpPr>
          <p:spPr bwMode="auto">
            <a:xfrm>
              <a:off x="3731866" y="906805"/>
              <a:ext cx="564355" cy="27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dirty="0">
                  <a:solidFill>
                    <a:srgbClr val="FF0000"/>
                  </a:solidFill>
                </a:rPr>
                <a:t>10 </a:t>
              </a:r>
              <a:r>
                <a:rPr lang="en-US" altLang="en-US" sz="1200" b="1" dirty="0">
                  <a:solidFill>
                    <a:srgbClr val="FF0000"/>
                  </a:solidFill>
                </a:rPr>
                <a:t>M</a:t>
              </a:r>
            </a:p>
          </p:txBody>
        </p:sp>
      </p:grpSp>
      <p:cxnSp>
        <p:nvCxnSpPr>
          <p:cNvPr id="42" name="Straight Connector 41">
            <a:extLst>
              <a:ext uri="{FF2B5EF4-FFF2-40B4-BE49-F238E27FC236}">
                <a16:creationId xmlns:a16="http://schemas.microsoft.com/office/drawing/2014/main" id="{DEEFACC5-F3F5-4174-9436-D96463ABF86D}"/>
              </a:ext>
            </a:extLst>
          </p:cNvPr>
          <p:cNvCxnSpPr/>
          <p:nvPr/>
        </p:nvCxnSpPr>
        <p:spPr>
          <a:xfrm>
            <a:off x="5930545" y="2096694"/>
            <a:ext cx="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7" name="Straight Connector 66">
            <a:extLst>
              <a:ext uri="{FF2B5EF4-FFF2-40B4-BE49-F238E27FC236}">
                <a16:creationId xmlns:a16="http://schemas.microsoft.com/office/drawing/2014/main" id="{7CC247C0-A7A4-4CA3-B0FB-BAB564639CB7}"/>
              </a:ext>
            </a:extLst>
          </p:cNvPr>
          <p:cNvCxnSpPr/>
          <p:nvPr/>
        </p:nvCxnSpPr>
        <p:spPr>
          <a:xfrm flipV="1">
            <a:off x="6389809" y="1702210"/>
            <a:ext cx="0" cy="3952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ACC1EF-B2F3-4D27-AAD6-2918C9EF607E}"/>
              </a:ext>
            </a:extLst>
          </p:cNvPr>
          <p:cNvCxnSpPr/>
          <p:nvPr/>
        </p:nvCxnSpPr>
        <p:spPr>
          <a:xfrm flipV="1">
            <a:off x="6379687" y="2765480"/>
            <a:ext cx="0" cy="395287"/>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69" name="Group 207">
            <a:extLst>
              <a:ext uri="{FF2B5EF4-FFF2-40B4-BE49-F238E27FC236}">
                <a16:creationId xmlns:a16="http://schemas.microsoft.com/office/drawing/2014/main" id="{9F871339-7DE4-4E35-94B2-CCA50341F0AE}"/>
              </a:ext>
            </a:extLst>
          </p:cNvPr>
          <p:cNvGrpSpPr>
            <a:grpSpLocks/>
          </p:cNvGrpSpPr>
          <p:nvPr/>
        </p:nvGrpSpPr>
        <p:grpSpPr bwMode="auto">
          <a:xfrm>
            <a:off x="6155849" y="3161805"/>
            <a:ext cx="381000" cy="227012"/>
            <a:chOff x="304800" y="1296194"/>
            <a:chExt cx="381000" cy="227806"/>
          </a:xfrm>
        </p:grpSpPr>
        <p:cxnSp>
          <p:nvCxnSpPr>
            <p:cNvPr id="70" name="Straight Connector 69">
              <a:extLst>
                <a:ext uri="{FF2B5EF4-FFF2-40B4-BE49-F238E27FC236}">
                  <a16:creationId xmlns:a16="http://schemas.microsoft.com/office/drawing/2014/main" id="{046A7D97-3794-4569-A945-BB9242CAEAF0}"/>
                </a:ext>
              </a:extLst>
            </p:cNvPr>
            <p:cNvCxnSpPr/>
            <p:nvPr/>
          </p:nvCxnSpPr>
          <p:spPr>
            <a:xfrm>
              <a:off x="381000" y="1371067"/>
              <a:ext cx="304800" cy="1594"/>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72D5A57-BC9E-491E-B286-775B3BD74C72}"/>
                </a:ext>
              </a:extLst>
            </p:cNvPr>
            <p:cNvCxnSpPr/>
            <p:nvPr/>
          </p:nvCxnSpPr>
          <p:spPr>
            <a:xfrm rot="5400000" flipH="1" flipV="1">
              <a:off x="267227" y="1408639"/>
              <a:ext cx="152933" cy="77788"/>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E4F0DCE-8DF6-48EF-ABCB-CF262310A1DB}"/>
                </a:ext>
              </a:extLst>
            </p:cNvPr>
            <p:cNvCxnSpPr/>
            <p:nvPr/>
          </p:nvCxnSpPr>
          <p:spPr>
            <a:xfrm rot="5400000" flipH="1" flipV="1">
              <a:off x="495168" y="1332839"/>
              <a:ext cx="76467" cy="3175"/>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4540F5D-EC0F-4F08-BB75-4D42C6DFA0FE}"/>
                </a:ext>
              </a:extLst>
            </p:cNvPr>
            <p:cNvCxnSpPr/>
            <p:nvPr/>
          </p:nvCxnSpPr>
          <p:spPr>
            <a:xfrm rot="5400000" flipH="1" flipV="1">
              <a:off x="343427" y="1408639"/>
              <a:ext cx="152933" cy="77788"/>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A8FD9FC-0EDF-4D8C-BD94-85B14B89F968}"/>
                </a:ext>
              </a:extLst>
            </p:cNvPr>
            <p:cNvCxnSpPr/>
            <p:nvPr/>
          </p:nvCxnSpPr>
          <p:spPr>
            <a:xfrm rot="5400000" flipH="1" flipV="1">
              <a:off x="419627" y="1408639"/>
              <a:ext cx="152933" cy="77788"/>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5CD0688-1B59-43F9-863C-7542572AD322}"/>
                </a:ext>
              </a:extLst>
            </p:cNvPr>
            <p:cNvCxnSpPr/>
            <p:nvPr/>
          </p:nvCxnSpPr>
          <p:spPr>
            <a:xfrm rot="5400000" flipH="1" flipV="1">
              <a:off x="494240" y="1408639"/>
              <a:ext cx="152933" cy="77787"/>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1644F68-FF0A-4105-A545-E4709E7B900B}"/>
                </a:ext>
              </a:extLst>
            </p:cNvPr>
            <p:cNvCxnSpPr/>
            <p:nvPr/>
          </p:nvCxnSpPr>
          <p:spPr>
            <a:xfrm rot="5400000" flipH="1" flipV="1">
              <a:off x="570440" y="1408639"/>
              <a:ext cx="152933" cy="77787"/>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227">
            <a:extLst>
              <a:ext uri="{FF2B5EF4-FFF2-40B4-BE49-F238E27FC236}">
                <a16:creationId xmlns:a16="http://schemas.microsoft.com/office/drawing/2014/main" id="{CD3B6E18-DA48-4B7C-A267-120B60AAF359}"/>
              </a:ext>
            </a:extLst>
          </p:cNvPr>
          <p:cNvGrpSpPr>
            <a:grpSpLocks/>
          </p:cNvGrpSpPr>
          <p:nvPr/>
        </p:nvGrpSpPr>
        <p:grpSpPr bwMode="auto">
          <a:xfrm>
            <a:off x="5385700" y="2091341"/>
            <a:ext cx="1038565" cy="664170"/>
            <a:chOff x="3711322" y="842962"/>
            <a:chExt cx="584899" cy="300038"/>
          </a:xfrm>
        </p:grpSpPr>
        <p:grpSp>
          <p:nvGrpSpPr>
            <p:cNvPr id="79" name="Group 369">
              <a:extLst>
                <a:ext uri="{FF2B5EF4-FFF2-40B4-BE49-F238E27FC236}">
                  <a16:creationId xmlns:a16="http://schemas.microsoft.com/office/drawing/2014/main" id="{EC790359-3CD5-407A-BCE7-D62B0101ED92}"/>
                </a:ext>
              </a:extLst>
            </p:cNvPr>
            <p:cNvGrpSpPr>
              <a:grpSpLocks/>
            </p:cNvGrpSpPr>
            <p:nvPr/>
          </p:nvGrpSpPr>
          <p:grpSpPr bwMode="auto">
            <a:xfrm rot="5400000">
              <a:off x="3637503" y="916781"/>
              <a:ext cx="300038" cy="152400"/>
              <a:chOff x="2122486" y="1219200"/>
              <a:chExt cx="1000127" cy="304800"/>
            </a:xfrm>
          </p:grpSpPr>
          <p:cxnSp>
            <p:nvCxnSpPr>
              <p:cNvPr id="81" name="Straight Connector 80">
                <a:extLst>
                  <a:ext uri="{FF2B5EF4-FFF2-40B4-BE49-F238E27FC236}">
                    <a16:creationId xmlns:a16="http://schemas.microsoft.com/office/drawing/2014/main" id="{C2FCF02A-F2B7-4707-9618-E4520E7C553A}"/>
                  </a:ext>
                </a:extLst>
              </p:cNvPr>
              <p:cNvCxnSpPr/>
              <p:nvPr/>
            </p:nvCxnSpPr>
            <p:spPr>
              <a:xfrm rot="10800000" flipH="1">
                <a:off x="2123016" y="1371536"/>
                <a:ext cx="195687" cy="635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1967D49-DE79-4C0F-9F66-841B67C15D76}"/>
                  </a:ext>
                </a:extLst>
              </p:cNvPr>
              <p:cNvCxnSpPr/>
              <p:nvPr/>
            </p:nvCxnSpPr>
            <p:spPr>
              <a:xfrm rot="5400000" flipH="1" flipV="1">
                <a:off x="2271560" y="1255637"/>
                <a:ext cx="152464" cy="7933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A0D6697-6347-4435-9F40-2F6DE7BE07B9}"/>
                  </a:ext>
                </a:extLst>
              </p:cNvPr>
              <p:cNvCxnSpPr/>
              <p:nvPr/>
            </p:nvCxnSpPr>
            <p:spPr>
              <a:xfrm rot="10800000" flipH="1" flipV="1">
                <a:off x="2387460" y="1219072"/>
                <a:ext cx="121643" cy="30492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534272F-407E-4A6B-8C1A-BF0D1238A163}"/>
                  </a:ext>
                </a:extLst>
              </p:cNvPr>
              <p:cNvCxnSpPr/>
              <p:nvPr/>
            </p:nvCxnSpPr>
            <p:spPr>
              <a:xfrm rot="10800000" flipH="1">
                <a:off x="2519682" y="1225426"/>
                <a:ext cx="163957" cy="3017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617600C-CA71-4C12-8E08-EF6438CAEB8C}"/>
                  </a:ext>
                </a:extLst>
              </p:cNvPr>
              <p:cNvCxnSpPr/>
              <p:nvPr/>
            </p:nvCxnSpPr>
            <p:spPr>
              <a:xfrm rot="16200000" flipH="1">
                <a:off x="2615794" y="1292203"/>
                <a:ext cx="304928" cy="1586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0ABFDC7-61A0-406C-BC7D-F4AF5FB22180}"/>
                  </a:ext>
                </a:extLst>
              </p:cNvPr>
              <p:cNvCxnSpPr/>
              <p:nvPr/>
            </p:nvCxnSpPr>
            <p:spPr>
              <a:xfrm rot="5400000" flipH="1" flipV="1">
                <a:off x="2808381" y="1410746"/>
                <a:ext cx="152464" cy="740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E87C6A0-CCBA-4F2C-BCAC-49F7F811A9B6}"/>
                  </a:ext>
                </a:extLst>
              </p:cNvPr>
              <p:cNvCxnSpPr/>
              <p:nvPr/>
            </p:nvCxnSpPr>
            <p:spPr>
              <a:xfrm rot="10800000" flipH="1">
                <a:off x="2905770" y="1377889"/>
                <a:ext cx="216843" cy="31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0" name="TextBox 307">
              <a:extLst>
                <a:ext uri="{FF2B5EF4-FFF2-40B4-BE49-F238E27FC236}">
                  <a16:creationId xmlns:a16="http://schemas.microsoft.com/office/drawing/2014/main" id="{02E45473-F09B-4051-ACDA-7394010AEECA}"/>
                </a:ext>
              </a:extLst>
            </p:cNvPr>
            <p:cNvSpPr txBox="1">
              <a:spLocks noChangeArrowheads="1"/>
            </p:cNvSpPr>
            <p:nvPr/>
          </p:nvSpPr>
          <p:spPr bwMode="auto">
            <a:xfrm>
              <a:off x="3731866" y="906805"/>
              <a:ext cx="564355" cy="12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dirty="0">
                  <a:solidFill>
                    <a:srgbClr val="FF0000"/>
                  </a:solidFill>
                </a:rPr>
                <a:t>1k</a:t>
              </a:r>
              <a:endParaRPr lang="en-US" altLang="en-US" sz="1200" b="1" dirty="0">
                <a:solidFill>
                  <a:srgbClr val="FF0000"/>
                </a:solidFill>
              </a:endParaRPr>
            </a:p>
          </p:txBody>
        </p:sp>
      </p:grpSp>
      <p:grpSp>
        <p:nvGrpSpPr>
          <p:cNvPr id="88" name="Group 207">
            <a:extLst>
              <a:ext uri="{FF2B5EF4-FFF2-40B4-BE49-F238E27FC236}">
                <a16:creationId xmlns:a16="http://schemas.microsoft.com/office/drawing/2014/main" id="{73272685-8434-4FF3-89EB-750C9DA13469}"/>
              </a:ext>
            </a:extLst>
          </p:cNvPr>
          <p:cNvGrpSpPr>
            <a:grpSpLocks/>
          </p:cNvGrpSpPr>
          <p:nvPr/>
        </p:nvGrpSpPr>
        <p:grpSpPr bwMode="auto">
          <a:xfrm>
            <a:off x="5288762" y="3201988"/>
            <a:ext cx="381000" cy="227012"/>
            <a:chOff x="304800" y="1296194"/>
            <a:chExt cx="381000" cy="227806"/>
          </a:xfrm>
        </p:grpSpPr>
        <p:cxnSp>
          <p:nvCxnSpPr>
            <p:cNvPr id="89" name="Straight Connector 88">
              <a:extLst>
                <a:ext uri="{FF2B5EF4-FFF2-40B4-BE49-F238E27FC236}">
                  <a16:creationId xmlns:a16="http://schemas.microsoft.com/office/drawing/2014/main" id="{DC3BC350-3D11-42EF-8560-267F6839D0F0}"/>
                </a:ext>
              </a:extLst>
            </p:cNvPr>
            <p:cNvCxnSpPr/>
            <p:nvPr/>
          </p:nvCxnSpPr>
          <p:spPr>
            <a:xfrm>
              <a:off x="381000" y="1371067"/>
              <a:ext cx="304800" cy="1594"/>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D010EE7-948E-4F8F-B252-50F4366172B0}"/>
                </a:ext>
              </a:extLst>
            </p:cNvPr>
            <p:cNvCxnSpPr/>
            <p:nvPr/>
          </p:nvCxnSpPr>
          <p:spPr>
            <a:xfrm rot="5400000" flipH="1" flipV="1">
              <a:off x="267227" y="1408639"/>
              <a:ext cx="152933" cy="77788"/>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C5FEA98-3A68-4521-86EA-8FDCADB4AAF6}"/>
                </a:ext>
              </a:extLst>
            </p:cNvPr>
            <p:cNvCxnSpPr/>
            <p:nvPr/>
          </p:nvCxnSpPr>
          <p:spPr>
            <a:xfrm rot="5400000" flipH="1" flipV="1">
              <a:off x="495168" y="1332839"/>
              <a:ext cx="76467" cy="3175"/>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8DC196F-F19E-4D97-86BD-DCDF9E739568}"/>
                </a:ext>
              </a:extLst>
            </p:cNvPr>
            <p:cNvCxnSpPr/>
            <p:nvPr/>
          </p:nvCxnSpPr>
          <p:spPr>
            <a:xfrm rot="5400000" flipH="1" flipV="1">
              <a:off x="343427" y="1408639"/>
              <a:ext cx="152933" cy="77788"/>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CC8C3DA-92DD-40ED-BA24-78174789EEA8}"/>
                </a:ext>
              </a:extLst>
            </p:cNvPr>
            <p:cNvCxnSpPr/>
            <p:nvPr/>
          </p:nvCxnSpPr>
          <p:spPr>
            <a:xfrm rot="5400000" flipH="1" flipV="1">
              <a:off x="419627" y="1408639"/>
              <a:ext cx="152933" cy="77788"/>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409F475-3141-4192-AE65-BE418D44E150}"/>
                </a:ext>
              </a:extLst>
            </p:cNvPr>
            <p:cNvCxnSpPr/>
            <p:nvPr/>
          </p:nvCxnSpPr>
          <p:spPr>
            <a:xfrm rot="5400000" flipH="1" flipV="1">
              <a:off x="494240" y="1408639"/>
              <a:ext cx="152933" cy="77787"/>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0FA1C3D-2CA8-429E-BD99-787B0DC1C7B5}"/>
                </a:ext>
              </a:extLst>
            </p:cNvPr>
            <p:cNvCxnSpPr/>
            <p:nvPr/>
          </p:nvCxnSpPr>
          <p:spPr>
            <a:xfrm rot="5400000" flipH="1" flipV="1">
              <a:off x="570440" y="1408639"/>
              <a:ext cx="152933" cy="77787"/>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96" name="Group 915">
            <a:extLst>
              <a:ext uri="{FF2B5EF4-FFF2-40B4-BE49-F238E27FC236}">
                <a16:creationId xmlns:a16="http://schemas.microsoft.com/office/drawing/2014/main" id="{DB3A2B35-2524-4C95-94EF-9205C9CFFFF9}"/>
              </a:ext>
            </a:extLst>
          </p:cNvPr>
          <p:cNvGrpSpPr>
            <a:grpSpLocks/>
          </p:cNvGrpSpPr>
          <p:nvPr/>
        </p:nvGrpSpPr>
        <p:grpSpPr bwMode="auto">
          <a:xfrm>
            <a:off x="5212562" y="2748838"/>
            <a:ext cx="306387" cy="455612"/>
            <a:chOff x="3656012" y="3125788"/>
            <a:chExt cx="306388" cy="455612"/>
          </a:xfrm>
        </p:grpSpPr>
        <p:cxnSp>
          <p:nvCxnSpPr>
            <p:cNvPr id="97" name="Straight Connector 96">
              <a:extLst>
                <a:ext uri="{FF2B5EF4-FFF2-40B4-BE49-F238E27FC236}">
                  <a16:creationId xmlns:a16="http://schemas.microsoft.com/office/drawing/2014/main" id="{E0B806CD-D0B2-44C4-B869-FDD2C4414AB9}"/>
                </a:ext>
              </a:extLst>
            </p:cNvPr>
            <p:cNvCxnSpPr/>
            <p:nvPr/>
          </p:nvCxnSpPr>
          <p:spPr bwMode="auto">
            <a:xfrm rot="5400000" flipH="1" flipV="1">
              <a:off x="3580606" y="3353594"/>
              <a:ext cx="304800" cy="1587"/>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D6A89BB-8A0A-423D-8BE2-2655022ED624}"/>
                </a:ext>
              </a:extLst>
            </p:cNvPr>
            <p:cNvCxnSpPr/>
            <p:nvPr/>
          </p:nvCxnSpPr>
          <p:spPr bwMode="auto">
            <a:xfrm>
              <a:off x="3808412" y="3276600"/>
              <a:ext cx="152400" cy="1588"/>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F890CBC-07B3-46CB-B0CE-E39E3B4DB446}"/>
                </a:ext>
              </a:extLst>
            </p:cNvPr>
            <p:cNvCxnSpPr/>
            <p:nvPr/>
          </p:nvCxnSpPr>
          <p:spPr bwMode="auto">
            <a:xfrm>
              <a:off x="3656012" y="3352800"/>
              <a:ext cx="76200" cy="1588"/>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155">
              <a:extLst>
                <a:ext uri="{FF2B5EF4-FFF2-40B4-BE49-F238E27FC236}">
                  <a16:creationId xmlns:a16="http://schemas.microsoft.com/office/drawing/2014/main" id="{31F1D9FB-F090-44CB-81BA-79EC66EFA5A5}"/>
                </a:ext>
              </a:extLst>
            </p:cNvPr>
            <p:cNvCxnSpPr/>
            <p:nvPr/>
          </p:nvCxnSpPr>
          <p:spPr bwMode="auto">
            <a:xfrm rot="5400000" flipH="1" flipV="1">
              <a:off x="3733801" y="3352800"/>
              <a:ext cx="150812" cy="1587"/>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E9961B4-AB1A-4D6C-A3FF-AE19FE27D751}"/>
                </a:ext>
              </a:extLst>
            </p:cNvPr>
            <p:cNvCxnSpPr/>
            <p:nvPr/>
          </p:nvCxnSpPr>
          <p:spPr bwMode="auto">
            <a:xfrm rot="5400000">
              <a:off x="3886201" y="3505200"/>
              <a:ext cx="150812" cy="1587"/>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BEF1241-72B8-4149-86A6-369E82882538}"/>
                </a:ext>
              </a:extLst>
            </p:cNvPr>
            <p:cNvCxnSpPr/>
            <p:nvPr/>
          </p:nvCxnSpPr>
          <p:spPr bwMode="auto">
            <a:xfrm rot="5400000">
              <a:off x="3885407" y="3201194"/>
              <a:ext cx="152400" cy="1587"/>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256744F-016C-4C0E-9043-9A928E674CE3}"/>
                </a:ext>
              </a:extLst>
            </p:cNvPr>
            <p:cNvCxnSpPr/>
            <p:nvPr/>
          </p:nvCxnSpPr>
          <p:spPr bwMode="auto">
            <a:xfrm>
              <a:off x="3810000" y="3429000"/>
              <a:ext cx="152400" cy="1588"/>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Isosceles Triangle 103">
              <a:extLst>
                <a:ext uri="{FF2B5EF4-FFF2-40B4-BE49-F238E27FC236}">
                  <a16:creationId xmlns:a16="http://schemas.microsoft.com/office/drawing/2014/main" id="{EDF47A78-4DFB-433C-998D-654BFEE34334}"/>
                </a:ext>
              </a:extLst>
            </p:cNvPr>
            <p:cNvSpPr/>
            <p:nvPr/>
          </p:nvSpPr>
          <p:spPr>
            <a:xfrm rot="5400000">
              <a:off x="3864769" y="3398044"/>
              <a:ext cx="46037" cy="53975"/>
            </a:xfrm>
            <a:prstGeom prst="triangle">
              <a:avLst/>
            </a:prstGeom>
            <a:solidFill>
              <a:schemeClr val="tx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05" name="Straight Connector 104">
            <a:extLst>
              <a:ext uri="{FF2B5EF4-FFF2-40B4-BE49-F238E27FC236}">
                <a16:creationId xmlns:a16="http://schemas.microsoft.com/office/drawing/2014/main" id="{B56CE6ED-ED1C-41BD-B95E-F27C4E150050}"/>
              </a:ext>
            </a:extLst>
          </p:cNvPr>
          <p:cNvCxnSpPr>
            <a:cxnSpLocks/>
          </p:cNvCxnSpPr>
          <p:nvPr/>
        </p:nvCxnSpPr>
        <p:spPr>
          <a:xfrm flipH="1" flipV="1">
            <a:off x="4927908" y="2975850"/>
            <a:ext cx="284654" cy="228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50C924BF-9B85-4356-BEA5-50DFB190AF4F}"/>
              </a:ext>
            </a:extLst>
          </p:cNvPr>
          <p:cNvSpPr txBox="1"/>
          <p:nvPr/>
        </p:nvSpPr>
        <p:spPr>
          <a:xfrm>
            <a:off x="3785743" y="2740476"/>
            <a:ext cx="113416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TX_EN</a:t>
            </a:r>
          </a:p>
        </p:txBody>
      </p:sp>
      <p:cxnSp>
        <p:nvCxnSpPr>
          <p:cNvPr id="108" name="Straight Connector 107">
            <a:extLst>
              <a:ext uri="{FF2B5EF4-FFF2-40B4-BE49-F238E27FC236}">
                <a16:creationId xmlns:a16="http://schemas.microsoft.com/office/drawing/2014/main" id="{3844EE1F-B767-44A3-B9B7-9942DC757F74}"/>
              </a:ext>
            </a:extLst>
          </p:cNvPr>
          <p:cNvCxnSpPr/>
          <p:nvPr/>
        </p:nvCxnSpPr>
        <p:spPr>
          <a:xfrm flipV="1">
            <a:off x="5512600" y="1696405"/>
            <a:ext cx="0" cy="3952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E01FB02-402D-42B6-9888-796737AB2B84}"/>
              </a:ext>
            </a:extLst>
          </p:cNvPr>
          <p:cNvCxnSpPr>
            <a:cxnSpLocks/>
          </p:cNvCxnSpPr>
          <p:nvPr/>
        </p:nvCxnSpPr>
        <p:spPr>
          <a:xfrm flipH="1" flipV="1">
            <a:off x="3118020" y="1712595"/>
            <a:ext cx="284654" cy="228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587190C2-388E-43EF-B9D2-D870E74F0A31}"/>
              </a:ext>
            </a:extLst>
          </p:cNvPr>
          <p:cNvSpPr txBox="1"/>
          <p:nvPr/>
        </p:nvSpPr>
        <p:spPr>
          <a:xfrm>
            <a:off x="642026" y="1292555"/>
            <a:ext cx="246798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TX Signal from Tone Generator</a:t>
            </a:r>
          </a:p>
        </p:txBody>
      </p:sp>
      <p:sp>
        <p:nvSpPr>
          <p:cNvPr id="111" name="Oval 110">
            <a:extLst>
              <a:ext uri="{FF2B5EF4-FFF2-40B4-BE49-F238E27FC236}">
                <a16:creationId xmlns:a16="http://schemas.microsoft.com/office/drawing/2014/main" id="{8017736C-74FB-4103-B678-5080E2813ADB}"/>
              </a:ext>
            </a:extLst>
          </p:cNvPr>
          <p:cNvSpPr/>
          <p:nvPr/>
        </p:nvSpPr>
        <p:spPr>
          <a:xfrm flipH="1" flipV="1">
            <a:off x="5441162" y="1658414"/>
            <a:ext cx="150013" cy="13516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2" name="Oval 111">
            <a:extLst>
              <a:ext uri="{FF2B5EF4-FFF2-40B4-BE49-F238E27FC236}">
                <a16:creationId xmlns:a16="http://schemas.microsoft.com/office/drawing/2014/main" id="{4F3DA260-F627-4F86-9E0D-80BC4B11F4BB}"/>
              </a:ext>
            </a:extLst>
          </p:cNvPr>
          <p:cNvSpPr/>
          <p:nvPr/>
        </p:nvSpPr>
        <p:spPr>
          <a:xfrm flipH="1" flipV="1">
            <a:off x="6320467" y="1649258"/>
            <a:ext cx="150013" cy="13516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113" name="Straight Connector 112">
            <a:extLst>
              <a:ext uri="{FF2B5EF4-FFF2-40B4-BE49-F238E27FC236}">
                <a16:creationId xmlns:a16="http://schemas.microsoft.com/office/drawing/2014/main" id="{0AEE9208-5CAB-4995-925D-CC3533570B43}"/>
              </a:ext>
            </a:extLst>
          </p:cNvPr>
          <p:cNvCxnSpPr>
            <a:cxnSpLocks/>
          </p:cNvCxnSpPr>
          <p:nvPr/>
        </p:nvCxnSpPr>
        <p:spPr>
          <a:xfrm flipV="1">
            <a:off x="8090682" y="1696405"/>
            <a:ext cx="284654" cy="228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6E287FE2-3463-445A-8F46-00DCD99E50CB}"/>
              </a:ext>
            </a:extLst>
          </p:cNvPr>
          <p:cNvSpPr txBox="1"/>
          <p:nvPr/>
        </p:nvSpPr>
        <p:spPr>
          <a:xfrm>
            <a:off x="8375335" y="1275777"/>
            <a:ext cx="203810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RX Signal to Amp / ADC</a:t>
            </a:r>
          </a:p>
        </p:txBody>
      </p:sp>
      <p:sp>
        <p:nvSpPr>
          <p:cNvPr id="115" name="TextBox 114">
            <a:extLst>
              <a:ext uri="{FF2B5EF4-FFF2-40B4-BE49-F238E27FC236}">
                <a16:creationId xmlns:a16="http://schemas.microsoft.com/office/drawing/2014/main" id="{07D7F7FA-4DE7-408C-B6E4-F769DD8CBC70}"/>
              </a:ext>
            </a:extLst>
          </p:cNvPr>
          <p:cNvSpPr txBox="1"/>
          <p:nvPr/>
        </p:nvSpPr>
        <p:spPr>
          <a:xfrm>
            <a:off x="4362450" y="482291"/>
            <a:ext cx="31146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Helvetica Neue"/>
                <a:ea typeface="Helvetica Neue"/>
                <a:cs typeface="Helvetica Neue"/>
                <a:sym typeface="Helvetica Neue"/>
              </a:rPr>
              <a:t>Simplified Circuit</a:t>
            </a:r>
          </a:p>
        </p:txBody>
      </p:sp>
      <p:graphicFrame>
        <p:nvGraphicFramePr>
          <p:cNvPr id="116" name="Table 116">
            <a:extLst>
              <a:ext uri="{FF2B5EF4-FFF2-40B4-BE49-F238E27FC236}">
                <a16:creationId xmlns:a16="http://schemas.microsoft.com/office/drawing/2014/main" id="{DD6FC411-AD2B-4638-A58F-EB3154375953}"/>
              </a:ext>
            </a:extLst>
          </p:cNvPr>
          <p:cNvGraphicFramePr>
            <a:graphicFrameLocks noGrp="1"/>
          </p:cNvGraphicFramePr>
          <p:nvPr>
            <p:extLst>
              <p:ext uri="{D42A27DB-BD31-4B8C-83A1-F6EECF244321}">
                <p14:modId xmlns:p14="http://schemas.microsoft.com/office/powerpoint/2010/main" val="1442828269"/>
              </p:ext>
            </p:extLst>
          </p:nvPr>
        </p:nvGraphicFramePr>
        <p:xfrm>
          <a:off x="863908" y="3891093"/>
          <a:ext cx="9208779" cy="1188720"/>
        </p:xfrm>
        <a:graphic>
          <a:graphicData uri="http://schemas.openxmlformats.org/drawingml/2006/table">
            <a:tbl>
              <a:tblPr firstRow="1" bandRow="1">
                <a:tableStyleId>{5940675A-B579-460E-94D1-54222C63F5DA}</a:tableStyleId>
              </a:tblPr>
              <a:tblGrid>
                <a:gridCol w="1577364">
                  <a:extLst>
                    <a:ext uri="{9D8B030D-6E8A-4147-A177-3AD203B41FA5}">
                      <a16:colId xmlns:a16="http://schemas.microsoft.com/office/drawing/2014/main" val="1860158117"/>
                    </a:ext>
                  </a:extLst>
                </a:gridCol>
                <a:gridCol w="3854753">
                  <a:extLst>
                    <a:ext uri="{9D8B030D-6E8A-4147-A177-3AD203B41FA5}">
                      <a16:colId xmlns:a16="http://schemas.microsoft.com/office/drawing/2014/main" val="1836621468"/>
                    </a:ext>
                  </a:extLst>
                </a:gridCol>
                <a:gridCol w="3776662">
                  <a:extLst>
                    <a:ext uri="{9D8B030D-6E8A-4147-A177-3AD203B41FA5}">
                      <a16:colId xmlns:a16="http://schemas.microsoft.com/office/drawing/2014/main" val="2623965933"/>
                    </a:ext>
                  </a:extLst>
                </a:gridCol>
              </a:tblGrid>
              <a:tr h="370840">
                <a:tc>
                  <a:txBody>
                    <a:bodyPr/>
                    <a:lstStyle/>
                    <a:p>
                      <a:r>
                        <a:rPr lang="en-CA" sz="2000" b="1" dirty="0"/>
                        <a:t>TX_EN</a:t>
                      </a:r>
                    </a:p>
                  </a:txBody>
                  <a:tcPr/>
                </a:tc>
                <a:tc>
                  <a:txBody>
                    <a:bodyPr/>
                    <a:lstStyle/>
                    <a:p>
                      <a:r>
                        <a:rPr lang="en-CA" sz="2000" b="1" dirty="0"/>
                        <a:t>TX Signal</a:t>
                      </a:r>
                    </a:p>
                  </a:txBody>
                  <a:tcPr/>
                </a:tc>
                <a:tc>
                  <a:txBody>
                    <a:bodyPr/>
                    <a:lstStyle/>
                    <a:p>
                      <a:r>
                        <a:rPr lang="en-CA" sz="2000" b="1" dirty="0"/>
                        <a:t>RX Signal</a:t>
                      </a:r>
                    </a:p>
                  </a:txBody>
                  <a:tcPr/>
                </a:tc>
                <a:extLst>
                  <a:ext uri="{0D108BD9-81ED-4DB2-BD59-A6C34878D82A}">
                    <a16:rowId xmlns:a16="http://schemas.microsoft.com/office/drawing/2014/main" val="1507845961"/>
                  </a:ext>
                </a:extLst>
              </a:tr>
              <a:tr h="370840">
                <a:tc>
                  <a:txBody>
                    <a:bodyPr/>
                    <a:lstStyle/>
                    <a:p>
                      <a:r>
                        <a:rPr lang="en-CA" sz="2000" b="1" dirty="0"/>
                        <a:t>0</a:t>
                      </a:r>
                    </a:p>
                  </a:txBody>
                  <a:tcPr/>
                </a:tc>
                <a:tc>
                  <a:txBody>
                    <a:bodyPr/>
                    <a:lstStyle/>
                    <a:p>
                      <a:r>
                        <a:rPr lang="en-CA" sz="2000" b="1" dirty="0"/>
                        <a:t>0V (off, short to ground)</a:t>
                      </a:r>
                    </a:p>
                  </a:txBody>
                  <a:tcPr/>
                </a:tc>
                <a:tc>
                  <a:txBody>
                    <a:bodyPr/>
                    <a:lstStyle/>
                    <a:p>
                      <a:r>
                        <a:rPr lang="en-CA" sz="2000" b="1" dirty="0"/>
                        <a:t>Receive Voltage</a:t>
                      </a:r>
                    </a:p>
                  </a:txBody>
                  <a:tcPr/>
                </a:tc>
                <a:extLst>
                  <a:ext uri="{0D108BD9-81ED-4DB2-BD59-A6C34878D82A}">
                    <a16:rowId xmlns:a16="http://schemas.microsoft.com/office/drawing/2014/main" val="585100171"/>
                  </a:ext>
                </a:extLst>
              </a:tr>
              <a:tr h="370840">
                <a:tc>
                  <a:txBody>
                    <a:bodyPr/>
                    <a:lstStyle/>
                    <a:p>
                      <a:r>
                        <a:rPr lang="en-CA" sz="2000" b="1" dirty="0"/>
                        <a:t>1</a:t>
                      </a:r>
                    </a:p>
                  </a:txBody>
                  <a:tcPr/>
                </a:tc>
                <a:tc>
                  <a:txBody>
                    <a:bodyPr/>
                    <a:lstStyle/>
                    <a:p>
                      <a:r>
                        <a:rPr lang="en-CA" sz="2000" b="1" dirty="0"/>
                        <a:t>Test Tone Output</a:t>
                      </a:r>
                    </a:p>
                  </a:txBody>
                  <a:tcPr/>
                </a:tc>
                <a:tc>
                  <a:txBody>
                    <a:bodyPr/>
                    <a:lstStyle/>
                    <a:p>
                      <a:r>
                        <a:rPr lang="en-CA" sz="2000" b="1" dirty="0"/>
                        <a:t>Transmit Current (1V / mA)</a:t>
                      </a:r>
                    </a:p>
                  </a:txBody>
                  <a:tcPr/>
                </a:tc>
                <a:extLst>
                  <a:ext uri="{0D108BD9-81ED-4DB2-BD59-A6C34878D82A}">
                    <a16:rowId xmlns:a16="http://schemas.microsoft.com/office/drawing/2014/main" val="175419786"/>
                  </a:ext>
                </a:extLst>
              </a:tr>
            </a:tbl>
          </a:graphicData>
        </a:graphic>
      </p:graphicFrame>
      <p:pic>
        <p:nvPicPr>
          <p:cNvPr id="117" name="Recorded Sound">
            <a:hlinkClick r:id="" action="ppaction://media"/>
            <a:extLst>
              <a:ext uri="{FF2B5EF4-FFF2-40B4-BE49-F238E27FC236}">
                <a16:creationId xmlns:a16="http://schemas.microsoft.com/office/drawing/2014/main" id="{165F4035-5947-46AD-8169-1A6C46E100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118" name="Audio 117">
            <a:hlinkClick r:id="" action="ppaction://media"/>
            <a:extLst>
              <a:ext uri="{FF2B5EF4-FFF2-40B4-BE49-F238E27FC236}">
                <a16:creationId xmlns:a16="http://schemas.microsoft.com/office/drawing/2014/main" id="{C730D6E0-BDB4-44B1-B66D-7B5243649AE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1655951"/>
      </p:ext>
    </p:extLst>
  </p:cSld>
  <p:clrMapOvr>
    <a:masterClrMapping/>
  </p:clrMapOvr>
  <p:transition spd="med" advTm="860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589" fill="hold"/>
                                        <p:tgtEl>
                                          <p:spTgt spid="1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7"/>
                </p:tgtEl>
              </p:cMediaNode>
            </p:audio>
            <p:audio isNarration="1">
              <p:cMediaNode vol="80000" showWhenStopped="0">
                <p:cTn id="11" fill="hold" display="0">
                  <p:stCondLst>
                    <p:cond delay="indefinite"/>
                  </p:stCondLst>
                  <p:endCondLst>
                    <p:cond evt="onStopAudio" delay="0">
                      <p:tgtEl>
                        <p:sldTgt/>
                      </p:tgtEl>
                    </p:cond>
                  </p:endCondLst>
                </p:cTn>
                <p:tgtEl>
                  <p:spTgt spid="118"/>
                </p:tgtEl>
              </p:cMediaNode>
            </p:audio>
          </p:childTnLst>
        </p:cTn>
      </p:par>
    </p:tnLst>
  </p:timing>
  <p:extLst>
    <p:ext uri="{E180D4A7-C9FB-4DFB-919C-405C955672EB}">
      <p14:showEvtLst xmlns:p14="http://schemas.microsoft.com/office/powerpoint/2010/main">
        <p14:playEvt time="14" objId="117"/>
        <p14:stopEvt time="84625" objId="11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E6EA7-7399-4409-90EA-25622AD59C6A}"/>
              </a:ext>
            </a:extLst>
          </p:cNvPr>
          <p:cNvSpPr/>
          <p:nvPr/>
        </p:nvSpPr>
        <p:spPr>
          <a:xfrm>
            <a:off x="3175" y="6162675"/>
            <a:ext cx="12204700" cy="698500"/>
          </a:xfrm>
          <a:prstGeom prst="rect">
            <a:avLst/>
          </a:prstGeom>
          <a:solidFill>
            <a:srgbClr val="39498A"/>
          </a:solidFill>
          <a:ln w="12700" cap="flat">
            <a:solidFill>
              <a:srgbClr val="39498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descr="Icon&#10;&#10;Description automatically generated">
            <a:extLst>
              <a:ext uri="{FF2B5EF4-FFF2-40B4-BE49-F238E27FC236}">
                <a16:creationId xmlns:a16="http://schemas.microsoft.com/office/drawing/2014/main" id="{FC30E0BE-95A4-4DA1-857F-6962CFB88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1" y="5200688"/>
            <a:ext cx="943992" cy="746966"/>
          </a:xfrm>
          <a:prstGeom prst="rect">
            <a:avLst/>
          </a:prstGeom>
        </p:spPr>
      </p:pic>
      <p:sp>
        <p:nvSpPr>
          <p:cNvPr id="5" name="Cylinder 4">
            <a:extLst>
              <a:ext uri="{FF2B5EF4-FFF2-40B4-BE49-F238E27FC236}">
                <a16:creationId xmlns:a16="http://schemas.microsoft.com/office/drawing/2014/main" id="{BDFA1F4B-43D9-4B17-891D-335089D73F5A}"/>
              </a:ext>
            </a:extLst>
          </p:cNvPr>
          <p:cNvSpPr/>
          <p:nvPr/>
        </p:nvSpPr>
        <p:spPr>
          <a:xfrm>
            <a:off x="5299295" y="1846906"/>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ylinder 6">
            <a:extLst>
              <a:ext uri="{FF2B5EF4-FFF2-40B4-BE49-F238E27FC236}">
                <a16:creationId xmlns:a16="http://schemas.microsoft.com/office/drawing/2014/main" id="{9575A8B5-0F0A-4DAA-8672-9FA5548B03B7}"/>
              </a:ext>
            </a:extLst>
          </p:cNvPr>
          <p:cNvSpPr/>
          <p:nvPr/>
        </p:nvSpPr>
        <p:spPr>
          <a:xfrm>
            <a:off x="5489418" y="1113575"/>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Cylinder 7">
            <a:extLst>
              <a:ext uri="{FF2B5EF4-FFF2-40B4-BE49-F238E27FC236}">
                <a16:creationId xmlns:a16="http://schemas.microsoft.com/office/drawing/2014/main" id="{F77D3AAA-E70A-468A-AEB1-30DCCFC79CC0}"/>
              </a:ext>
            </a:extLst>
          </p:cNvPr>
          <p:cNvSpPr/>
          <p:nvPr/>
        </p:nvSpPr>
        <p:spPr>
          <a:xfrm>
            <a:off x="8493531" y="1846907"/>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Cylinder 8">
            <a:extLst>
              <a:ext uri="{FF2B5EF4-FFF2-40B4-BE49-F238E27FC236}">
                <a16:creationId xmlns:a16="http://schemas.microsoft.com/office/drawing/2014/main" id="{3BE621E6-A6E9-41F0-AEA0-70C0B32893CA}"/>
              </a:ext>
            </a:extLst>
          </p:cNvPr>
          <p:cNvSpPr/>
          <p:nvPr/>
        </p:nvSpPr>
        <p:spPr>
          <a:xfrm>
            <a:off x="8683654" y="1113576"/>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10" name="Group 9">
            <a:extLst>
              <a:ext uri="{FF2B5EF4-FFF2-40B4-BE49-F238E27FC236}">
                <a16:creationId xmlns:a16="http://schemas.microsoft.com/office/drawing/2014/main" id="{1FFA6EE4-01DE-41C3-89A7-5420C1126D26}"/>
              </a:ext>
            </a:extLst>
          </p:cNvPr>
          <p:cNvGrpSpPr/>
          <p:nvPr/>
        </p:nvGrpSpPr>
        <p:grpSpPr>
          <a:xfrm>
            <a:off x="3126465" y="788902"/>
            <a:ext cx="787651" cy="1038451"/>
            <a:chOff x="6384266" y="806047"/>
            <a:chExt cx="787651" cy="1038451"/>
          </a:xfrm>
        </p:grpSpPr>
        <p:sp>
          <p:nvSpPr>
            <p:cNvPr id="11" name="Arc 10">
              <a:extLst>
                <a:ext uri="{FF2B5EF4-FFF2-40B4-BE49-F238E27FC236}">
                  <a16:creationId xmlns:a16="http://schemas.microsoft.com/office/drawing/2014/main" id="{4C3280A9-18B3-477F-A06B-3046D7AE04DB}"/>
                </a:ext>
              </a:extLst>
            </p:cNvPr>
            <p:cNvSpPr/>
            <p:nvPr/>
          </p:nvSpPr>
          <p:spPr>
            <a:xfrm>
              <a:off x="6384266" y="953310"/>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12" name="Arc 11">
              <a:extLst>
                <a:ext uri="{FF2B5EF4-FFF2-40B4-BE49-F238E27FC236}">
                  <a16:creationId xmlns:a16="http://schemas.microsoft.com/office/drawing/2014/main" id="{BC2D813F-B307-40BA-925E-537D3DEC6DCA}"/>
                </a:ext>
              </a:extLst>
            </p:cNvPr>
            <p:cNvSpPr/>
            <p:nvPr/>
          </p:nvSpPr>
          <p:spPr>
            <a:xfrm>
              <a:off x="6666368" y="806047"/>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p:sp>
        <p:nvSpPr>
          <p:cNvPr id="13" name="Cylinder 12">
            <a:extLst>
              <a:ext uri="{FF2B5EF4-FFF2-40B4-BE49-F238E27FC236}">
                <a16:creationId xmlns:a16="http://schemas.microsoft.com/office/drawing/2014/main" id="{E6934EAC-3F88-4FCF-B465-A44E06807D46}"/>
              </a:ext>
            </a:extLst>
          </p:cNvPr>
          <p:cNvSpPr/>
          <p:nvPr/>
        </p:nvSpPr>
        <p:spPr>
          <a:xfrm>
            <a:off x="1885496" y="1844498"/>
            <a:ext cx="796705" cy="1502875"/>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Cylinder 13">
            <a:extLst>
              <a:ext uri="{FF2B5EF4-FFF2-40B4-BE49-F238E27FC236}">
                <a16:creationId xmlns:a16="http://schemas.microsoft.com/office/drawing/2014/main" id="{7E0D5DAD-0EE9-4DA5-AB5D-F77F209DD035}"/>
              </a:ext>
            </a:extLst>
          </p:cNvPr>
          <p:cNvSpPr/>
          <p:nvPr/>
        </p:nvSpPr>
        <p:spPr>
          <a:xfrm>
            <a:off x="2075619" y="1111167"/>
            <a:ext cx="389299" cy="878186"/>
          </a:xfrm>
          <a:prstGeom prst="can">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15" name="Group 14">
            <a:extLst>
              <a:ext uri="{FF2B5EF4-FFF2-40B4-BE49-F238E27FC236}">
                <a16:creationId xmlns:a16="http://schemas.microsoft.com/office/drawing/2014/main" id="{5821DDBD-0931-4632-AF2E-D10862C2C119}"/>
              </a:ext>
            </a:extLst>
          </p:cNvPr>
          <p:cNvGrpSpPr/>
          <p:nvPr/>
        </p:nvGrpSpPr>
        <p:grpSpPr>
          <a:xfrm rot="10800000">
            <a:off x="7454019" y="806046"/>
            <a:ext cx="787651" cy="1038451"/>
            <a:chOff x="3695227" y="858875"/>
            <a:chExt cx="787651" cy="1038451"/>
          </a:xfrm>
        </p:grpSpPr>
        <p:sp>
          <p:nvSpPr>
            <p:cNvPr id="16" name="Arc 15">
              <a:extLst>
                <a:ext uri="{FF2B5EF4-FFF2-40B4-BE49-F238E27FC236}">
                  <a16:creationId xmlns:a16="http://schemas.microsoft.com/office/drawing/2014/main" id="{2A081E72-F8A2-40F8-87AB-926AD3847CC8}"/>
                </a:ext>
              </a:extLst>
            </p:cNvPr>
            <p:cNvSpPr/>
            <p:nvPr/>
          </p:nvSpPr>
          <p:spPr>
            <a:xfrm>
              <a:off x="3695227" y="1006138"/>
              <a:ext cx="282102" cy="778212"/>
            </a:xfrm>
            <a:prstGeom prst="arc">
              <a:avLst>
                <a:gd name="adj1" fmla="val 16200000"/>
                <a:gd name="adj2" fmla="val 540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r"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17" name="Arc 16">
              <a:extLst>
                <a:ext uri="{FF2B5EF4-FFF2-40B4-BE49-F238E27FC236}">
                  <a16:creationId xmlns:a16="http://schemas.microsoft.com/office/drawing/2014/main" id="{C399F65D-BD6A-44EE-A355-3D027CA9EC8A}"/>
                </a:ext>
              </a:extLst>
            </p:cNvPr>
            <p:cNvSpPr/>
            <p:nvPr/>
          </p:nvSpPr>
          <p:spPr>
            <a:xfrm>
              <a:off x="3977329" y="858875"/>
              <a:ext cx="505549" cy="1038451"/>
            </a:xfrm>
            <a:prstGeom prst="arc">
              <a:avLst>
                <a:gd name="adj1" fmla="val 16200000"/>
                <a:gd name="adj2" fmla="val 5297408"/>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r"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grpSp>
      <p:sp>
        <p:nvSpPr>
          <p:cNvPr id="18" name="TextBox 17">
            <a:extLst>
              <a:ext uri="{FF2B5EF4-FFF2-40B4-BE49-F238E27FC236}">
                <a16:creationId xmlns:a16="http://schemas.microsoft.com/office/drawing/2014/main" id="{2AF0B2AB-954C-466D-9CF0-AE0DE8A69502}"/>
              </a:ext>
            </a:extLst>
          </p:cNvPr>
          <p:cNvSpPr txBox="1"/>
          <p:nvPr/>
        </p:nvSpPr>
        <p:spPr>
          <a:xfrm>
            <a:off x="1208941" y="3452240"/>
            <a:ext cx="214981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A" sz="2400" dirty="0">
                <a:solidFill>
                  <a:srgbClr val="FF0000"/>
                </a:solidFill>
              </a:rPr>
              <a:t>Digital Transducer</a:t>
            </a:r>
            <a:endParaRPr kumimoji="0" lang="en-CA" sz="2400" b="1" i="0" u="none" strike="noStrike" cap="none" spc="0" normalizeH="0" baseline="0" dirty="0">
              <a:ln>
                <a:noFill/>
              </a:ln>
              <a:solidFill>
                <a:srgbClr val="FF0000"/>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4E5E25EF-9DF4-41C6-94D3-12204594B65B}"/>
              </a:ext>
            </a:extLst>
          </p:cNvPr>
          <p:cNvSpPr txBox="1"/>
          <p:nvPr/>
        </p:nvSpPr>
        <p:spPr>
          <a:xfrm>
            <a:off x="4622740" y="3452240"/>
            <a:ext cx="214981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chemeClr val="accent3">
                    <a:lumMod val="50000"/>
                  </a:schemeClr>
                </a:solidFill>
                <a:effectLst/>
                <a:uFillTx/>
                <a:latin typeface="Helvetica Neue"/>
                <a:ea typeface="Helvetica Neue"/>
                <a:cs typeface="Helvetica Neue"/>
                <a:sym typeface="Helvetica Neue"/>
              </a:rPr>
              <a:t>Digital Hydrophone</a:t>
            </a:r>
          </a:p>
        </p:txBody>
      </p:sp>
      <p:sp>
        <p:nvSpPr>
          <p:cNvPr id="20" name="TextBox 19">
            <a:extLst>
              <a:ext uri="{FF2B5EF4-FFF2-40B4-BE49-F238E27FC236}">
                <a16:creationId xmlns:a16="http://schemas.microsoft.com/office/drawing/2014/main" id="{90FC630F-9980-4E27-BE58-8128633AD88F}"/>
              </a:ext>
            </a:extLst>
          </p:cNvPr>
          <p:cNvSpPr txBox="1"/>
          <p:nvPr/>
        </p:nvSpPr>
        <p:spPr>
          <a:xfrm>
            <a:off x="7816976" y="3452240"/>
            <a:ext cx="214981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FF0000"/>
                </a:solidFill>
                <a:effectLst/>
                <a:uFillTx/>
                <a:latin typeface="Helvetica Neue"/>
                <a:ea typeface="Helvetica Neue"/>
                <a:cs typeface="Helvetica Neue"/>
                <a:sym typeface="Helvetica Neue"/>
              </a:rPr>
              <a:t>Digital Transducer</a:t>
            </a:r>
          </a:p>
        </p:txBody>
      </p:sp>
      <p:sp>
        <p:nvSpPr>
          <p:cNvPr id="21" name="TextBox 20">
            <a:extLst>
              <a:ext uri="{FF2B5EF4-FFF2-40B4-BE49-F238E27FC236}">
                <a16:creationId xmlns:a16="http://schemas.microsoft.com/office/drawing/2014/main" id="{B80E6099-A3F7-4E24-A4F6-D69CCD19AAF2}"/>
              </a:ext>
            </a:extLst>
          </p:cNvPr>
          <p:cNvSpPr txBox="1"/>
          <p:nvPr/>
        </p:nvSpPr>
        <p:spPr>
          <a:xfrm>
            <a:off x="4295821" y="4728764"/>
            <a:ext cx="280365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FF0000"/>
                </a:solidFill>
                <a:effectLst/>
                <a:uFillTx/>
                <a:latin typeface="Helvetica Neue"/>
                <a:ea typeface="Helvetica Neue"/>
                <a:cs typeface="Helvetica Neue"/>
                <a:sym typeface="Helvetica Neue"/>
              </a:rPr>
              <a:t>Digital Reciprocity</a:t>
            </a:r>
          </a:p>
        </p:txBody>
      </p:sp>
      <p:pic>
        <p:nvPicPr>
          <p:cNvPr id="2" name="Recorded Sound">
            <a:hlinkClick r:id="" action="ppaction://media"/>
            <a:extLst>
              <a:ext uri="{FF2B5EF4-FFF2-40B4-BE49-F238E27FC236}">
                <a16:creationId xmlns:a16="http://schemas.microsoft.com/office/drawing/2014/main" id="{9A7FA9F7-4A0D-4488-A276-2565E21B9C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3" name="Audio 2">
            <a:hlinkClick r:id="" action="ppaction://media"/>
            <a:extLst>
              <a:ext uri="{FF2B5EF4-FFF2-40B4-BE49-F238E27FC236}">
                <a16:creationId xmlns:a16="http://schemas.microsoft.com/office/drawing/2014/main" id="{404DB39E-F5BC-404B-A77C-385C5E980B4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2057602"/>
      </p:ext>
    </p:extLst>
  </p:cSld>
  <p:clrMapOvr>
    <a:masterClrMapping/>
  </p:clrMapOvr>
  <p:transition spd="med" advTm="165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3" objId="2"/>
        <p14:stopEvt time="16385"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E6EA7-7399-4409-90EA-25622AD59C6A}"/>
              </a:ext>
            </a:extLst>
          </p:cNvPr>
          <p:cNvSpPr/>
          <p:nvPr/>
        </p:nvSpPr>
        <p:spPr>
          <a:xfrm>
            <a:off x="3175" y="6162675"/>
            <a:ext cx="12204700" cy="698500"/>
          </a:xfrm>
          <a:prstGeom prst="rect">
            <a:avLst/>
          </a:prstGeom>
          <a:solidFill>
            <a:srgbClr val="39498A"/>
          </a:solidFill>
          <a:ln w="12700" cap="flat">
            <a:solidFill>
              <a:srgbClr val="39498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descr="Icon&#10;&#10;Description automatically generated">
            <a:extLst>
              <a:ext uri="{FF2B5EF4-FFF2-40B4-BE49-F238E27FC236}">
                <a16:creationId xmlns:a16="http://schemas.microsoft.com/office/drawing/2014/main" id="{FC30E0BE-95A4-4DA1-857F-6962CFB88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1" y="5200688"/>
            <a:ext cx="943992" cy="746966"/>
          </a:xfrm>
          <a:prstGeom prst="rect">
            <a:avLst/>
          </a:prstGeom>
        </p:spPr>
      </p:pic>
      <p:sp>
        <p:nvSpPr>
          <p:cNvPr id="2" name="Title 1">
            <a:extLst>
              <a:ext uri="{FF2B5EF4-FFF2-40B4-BE49-F238E27FC236}">
                <a16:creationId xmlns:a16="http://schemas.microsoft.com/office/drawing/2014/main" id="{425EAC55-667A-457D-B83E-6164D00A5AC9}"/>
              </a:ext>
            </a:extLst>
          </p:cNvPr>
          <p:cNvSpPr>
            <a:spLocks noGrp="1"/>
          </p:cNvSpPr>
          <p:nvPr>
            <p:ph type="title"/>
          </p:nvPr>
        </p:nvSpPr>
        <p:spPr/>
        <p:txBody>
          <a:bodyPr/>
          <a:lstStyle/>
          <a:p>
            <a:r>
              <a:rPr lang="en-CA" dirty="0"/>
              <a:t>Thank You!</a:t>
            </a:r>
            <a:br>
              <a:rPr lang="en-CA" dirty="0"/>
            </a:br>
            <a:r>
              <a:rPr lang="en-CA" sz="3200" dirty="0"/>
              <a:t>jabel@sensortechcanada.com</a:t>
            </a:r>
          </a:p>
        </p:txBody>
      </p:sp>
      <p:pic>
        <p:nvPicPr>
          <p:cNvPr id="3" name="Recorded Sound">
            <a:hlinkClick r:id="" action="ppaction://media"/>
            <a:extLst>
              <a:ext uri="{FF2B5EF4-FFF2-40B4-BE49-F238E27FC236}">
                <a16:creationId xmlns:a16="http://schemas.microsoft.com/office/drawing/2014/main" id="{EB5624C7-4CB6-48C2-8D7F-4108AEA979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22" name="Audio 21">
            <a:hlinkClick r:id="" action="ppaction://media"/>
            <a:extLst>
              <a:ext uri="{FF2B5EF4-FFF2-40B4-BE49-F238E27FC236}">
                <a16:creationId xmlns:a16="http://schemas.microsoft.com/office/drawing/2014/main" id="{B58E8D85-03A9-4CDB-BA97-B0EF19E7981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6857716"/>
      </p:ext>
    </p:extLst>
  </p:cSld>
  <p:clrMapOvr>
    <a:masterClrMapping/>
  </p:clrMapOvr>
  <p:transition spd="med" advTm="13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4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22"/>
                </p:tgtEl>
              </p:cMediaNode>
            </p:audio>
          </p:childTnLst>
        </p:cTn>
      </p:par>
    </p:tnLst>
  </p:timing>
  <p:extLst>
    <p:ext uri="{E180D4A7-C9FB-4DFB-919C-405C955672EB}">
      <p14:showEvtLst xmlns:p14="http://schemas.microsoft.com/office/powerpoint/2010/main">
        <p14:playEvt time="60" objId="3"/>
        <p14:stopEvt time="12524" objId="3"/>
      </p14:showEvtLst>
    </p:ext>
  </p:extLs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9FD9CA354775448727AB7914DF945E" ma:contentTypeVersion="7" ma:contentTypeDescription="Create a new document." ma:contentTypeScope="" ma:versionID="910ab15e34bcb9aec61d3d9dc95dffab">
  <xsd:schema xmlns:xsd="http://www.w3.org/2001/XMLSchema" xmlns:xs="http://www.w3.org/2001/XMLSchema" xmlns:p="http://schemas.microsoft.com/office/2006/metadata/properties" xmlns:ns3="8806c860-b4ae-4cd6-8598-1bb191096755" xmlns:ns4="792a2ac7-4c7a-4536-b94c-0e4f49232ae9" targetNamespace="http://schemas.microsoft.com/office/2006/metadata/properties" ma:root="true" ma:fieldsID="ebbf8588a1b4d1797a14b37bae510fd1" ns3:_="" ns4:_="">
    <xsd:import namespace="8806c860-b4ae-4cd6-8598-1bb191096755"/>
    <xsd:import namespace="792a2ac7-4c7a-4536-b94c-0e4f49232ae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06c860-b4ae-4cd6-8598-1bb1910967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2a2ac7-4c7a-4536-b94c-0e4f49232ae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7FB74B-8D2A-4D54-B8DE-8F6B79510FC4}">
  <ds:schemaRefs>
    <ds:schemaRef ds:uri="792a2ac7-4c7a-4536-b94c-0e4f49232ae9"/>
    <ds:schemaRef ds:uri="8806c860-b4ae-4cd6-8598-1bb1910967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9A657E8-5188-425C-932D-48BB782696D1}">
  <ds:schemaRefs>
    <ds:schemaRef ds:uri="http://www.w3.org/XML/1998/namespace"/>
    <ds:schemaRef ds:uri="http://purl.org/dc/dcmitype/"/>
    <ds:schemaRef ds:uri="http://schemas.microsoft.com/office/2006/metadata/properties"/>
    <ds:schemaRef ds:uri="http://purl.org/dc/terms/"/>
    <ds:schemaRef ds:uri="http://purl.org/dc/elements/1.1/"/>
    <ds:schemaRef ds:uri="8806c860-b4ae-4cd6-8598-1bb191096755"/>
    <ds:schemaRef ds:uri="http://schemas.microsoft.com/office/2006/documentManagement/types"/>
    <ds:schemaRef ds:uri="http://schemas.microsoft.com/office/infopath/2007/PartnerControls"/>
    <ds:schemaRef ds:uri="http://schemas.openxmlformats.org/package/2006/metadata/core-properties"/>
    <ds:schemaRef ds:uri="792a2ac7-4c7a-4536-b94c-0e4f49232ae9"/>
  </ds:schemaRefs>
</ds:datastoreItem>
</file>

<file path=customXml/itemProps3.xml><?xml version="1.0" encoding="utf-8"?>
<ds:datastoreItem xmlns:ds="http://schemas.openxmlformats.org/officeDocument/2006/customXml" ds:itemID="{9FDA5D55-DC75-45EB-8E82-CBE217CA8F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19538</TotalTime>
  <Words>658</Words>
  <Application>Microsoft Office PowerPoint</Application>
  <PresentationFormat>Widescreen</PresentationFormat>
  <Paragraphs>73</Paragraphs>
  <Slides>9</Slides>
  <Notes>8</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Cambria Math</vt:lpstr>
      <vt:lpstr>Helvetica Light</vt:lpstr>
      <vt:lpstr>Helvetica Neue</vt:lpstr>
      <vt:lpstr>Helvetica Neue Light</vt:lpstr>
      <vt:lpstr>Helvetica Neue Medium</vt:lpstr>
      <vt:lpstr>Helvetica Neue Thin</vt:lpstr>
      <vt:lpstr>White</vt:lpstr>
      <vt:lpstr>Calibration of Digital Hydrophones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jabel@sensortechcanada.com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McNeil</dc:creator>
  <cp:lastModifiedBy>ed.urban</cp:lastModifiedBy>
  <cp:revision>23</cp:revision>
  <cp:lastPrinted>2021-10-27T13:28:10Z</cp:lastPrinted>
  <dcterms:modified xsi:type="dcterms:W3CDTF">2021-12-09T17:32:38Z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0x010100B59FD9CA354775448727AB7914DF945E</vt:lpwstr>
  </property>
</Properties>
</file>