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8" r:id="rId2"/>
    <p:sldId id="280" r:id="rId3"/>
    <p:sldId id="293" r:id="rId4"/>
    <p:sldId id="284" r:id="rId5"/>
    <p:sldId id="289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BE4EF"/>
    <a:srgbClr val="26455C"/>
    <a:srgbClr val="DDB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749" autoAdjust="0"/>
  </p:normalViewPr>
  <p:slideViewPr>
    <p:cSldViewPr>
      <p:cViewPr varScale="1">
        <p:scale>
          <a:sx n="56" d="100"/>
          <a:sy n="56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24B7-799B-4F97-8615-03E5C4C96A80}" type="datetimeFigureOut">
              <a:rPr lang="en-US" smtClean="0"/>
              <a:t>12/10/2021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AD02-0C33-4E95-B20B-9B55D0BEA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3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1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CAD02-0C33-4E95-B20B-9B55D0BEA1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3.jpe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5052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71600" y="4114800"/>
            <a:ext cx="3008313" cy="1600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04040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Presenter 1</a:t>
            </a:r>
          </a:p>
          <a:p>
            <a:pPr lvl="0"/>
            <a:r>
              <a:rPr lang="en-US" dirty="0"/>
              <a:t>Presenter 2</a:t>
            </a:r>
          </a:p>
          <a:p>
            <a:pPr lvl="0"/>
            <a:r>
              <a:rPr lang="en-US" dirty="0"/>
              <a:t>Presenter 3</a:t>
            </a:r>
          </a:p>
          <a:p>
            <a:pPr lvl="0"/>
            <a:r>
              <a:rPr lang="en-US" dirty="0"/>
              <a:t>Presenter 4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335087" y="6096000"/>
            <a:ext cx="3008313" cy="457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762000" y="2590800"/>
            <a:ext cx="8229600" cy="1143000"/>
          </a:xfrm>
        </p:spPr>
        <p:txBody>
          <a:bodyPr>
            <a:normAutofit/>
          </a:bodyPr>
          <a:lstStyle>
            <a:lvl1pPr algn="l">
              <a:defRPr sz="2600"/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No Title, No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8 logo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5779956" cy="5638800"/>
          </a:xfrm>
          <a:prstGeom prst="rect">
            <a:avLst/>
          </a:prstGeom>
        </p:spPr>
      </p:pic>
      <p:pic>
        <p:nvPicPr>
          <p:cNvPr id="5" name="Picture 2" descr="M:\Publications\Logos\Other Logos (not Integral)\Website\isnetworld-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177" y="5943600"/>
            <a:ext cx="576607" cy="5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:\Publications\Logos\Other Logos (not Integral)\Website\PIC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805" y="5963264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204441" y="2048369"/>
            <a:ext cx="1342035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160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923393" y="3569316"/>
            <a:ext cx="1810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</a:rPr>
              <a:t>Collaboration</a:t>
            </a:r>
            <a:endParaRPr lang="en-US" sz="1900" kern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021017" y="1667369"/>
            <a:ext cx="1189749" cy="618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Founded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2002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25115" y="4979625"/>
            <a:ext cx="1566454" cy="1144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Risk/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Liability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Management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Focus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361646" y="4541369"/>
            <a:ext cx="1595309" cy="881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  Quality </a:t>
            </a:r>
            <a:br>
              <a:rPr lang="en-US" sz="1900" b="0" kern="1200" dirty="0">
                <a:solidFill>
                  <a:schemeClr val="bg1"/>
                </a:solidFill>
              </a:rPr>
            </a:br>
            <a:r>
              <a:rPr lang="en-US" sz="1900" b="0" kern="1200" dirty="0">
                <a:solidFill>
                  <a:schemeClr val="bg1"/>
                </a:solidFill>
              </a:rPr>
              <a:t>and H&amp;S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Commitment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07464" y="3266441"/>
            <a:ext cx="2260305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Technical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Breadth and Strength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399758" y="2311518"/>
            <a:ext cx="1494320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Clients</a:t>
            </a:r>
            <a:r>
              <a:rPr lang="en-US" sz="1900" b="0" kern="1200" baseline="0" dirty="0">
                <a:solidFill>
                  <a:schemeClr val="bg1"/>
                </a:solidFill>
              </a:rPr>
              <a:t> First</a:t>
            </a:r>
            <a:endParaRPr lang="en-US" sz="1900" b="0" kern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186808" y="4548423"/>
            <a:ext cx="1417376" cy="881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Broad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Geographic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900" b="0" kern="1200" dirty="0">
                <a:solidFill>
                  <a:schemeClr val="bg1"/>
                </a:solidFill>
              </a:rPr>
              <a:t>Coverage</a:t>
            </a:r>
          </a:p>
        </p:txBody>
      </p:sp>
      <p:pic>
        <p:nvPicPr>
          <p:cNvPr id="17" name="Picture 16" descr="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505200"/>
            <a:ext cx="796160" cy="57920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Integral Key Facts and Values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76199" y="1736560"/>
            <a:ext cx="2895601" cy="3027815"/>
          </a:xfrm>
          <a:prstGeom prst="triangle">
            <a:avLst/>
          </a:prstGeom>
          <a:solidFill>
            <a:srgbClr val="8187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1600197" y="1736557"/>
            <a:ext cx="2895601" cy="3027815"/>
          </a:xfrm>
          <a:prstGeom prst="triangle">
            <a:avLst/>
          </a:prstGeom>
          <a:solidFill>
            <a:srgbClr val="7B3D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648196" y="1736557"/>
            <a:ext cx="2895601" cy="3027815"/>
          </a:xfrm>
          <a:prstGeom prst="triangle">
            <a:avLst/>
          </a:prstGeom>
          <a:solidFill>
            <a:srgbClr val="B95B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/>
          <p:cNvSpPr/>
          <p:nvPr userDrawn="1"/>
        </p:nvSpPr>
        <p:spPr>
          <a:xfrm>
            <a:off x="6172200" y="1736560"/>
            <a:ext cx="2895601" cy="3027815"/>
          </a:xfrm>
          <a:prstGeom prst="triangle">
            <a:avLst/>
          </a:prstGeom>
          <a:solidFill>
            <a:srgbClr val="A17C3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 userDrawn="1"/>
        </p:nvSpPr>
        <p:spPr>
          <a:xfrm>
            <a:off x="3124199" y="1736558"/>
            <a:ext cx="2895601" cy="3027817"/>
          </a:xfrm>
          <a:prstGeom prst="triangle">
            <a:avLst/>
          </a:prstGeom>
          <a:solidFill>
            <a:srgbClr val="355D7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609600" y="2952958"/>
            <a:ext cx="1828800" cy="13542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Health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cs typeface="Arial" panose="020B0604020202020204" pitchFamily="34" charset="0"/>
            </a:endParaRP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1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Human Health Risk Assessment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100" b="1" dirty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Toxicology</a:t>
            </a:r>
          </a:p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1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Emerging Contaminants</a:t>
            </a:r>
          </a:p>
        </p:txBody>
      </p:sp>
      <p:sp>
        <p:nvSpPr>
          <p:cNvPr id="24" name="TextBox 23"/>
          <p:cNvSpPr txBox="1"/>
          <p:nvPr userDrawn="1"/>
        </p:nvSpPr>
        <p:spPr bwMode="auto">
          <a:xfrm>
            <a:off x="2133599" y="1907093"/>
            <a:ext cx="1828795" cy="2185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Environment</a:t>
            </a:r>
            <a:endParaRPr lang="en-US" sz="1600" b="1" dirty="0">
              <a:solidFill>
                <a:schemeClr val="bg1"/>
              </a:solidFill>
              <a:effectLst/>
              <a:latin typeface="Trebuchet MS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Site Investigation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Remedial Design and Engineering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Ecological Assessment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Fate and Transport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Marine Science</a:t>
            </a:r>
            <a:b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br>
              <a:rPr lang="en-US" sz="1100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4953000" y="1792575"/>
            <a:ext cx="2286000" cy="244682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Liability Reduction </a:t>
            </a:r>
            <a:r>
              <a:rPr kumimoji="0" lang="en-US" b="1" i="0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&amp; Management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Portfolio Analysis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Value Engineering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Remedy Optimization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Green </a:t>
            </a:r>
            <a:b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Remediation</a:t>
            </a:r>
          </a:p>
          <a:p>
            <a:pPr lvl="0" algn="ctr">
              <a:spcAft>
                <a:spcPts val="600"/>
              </a:spcAft>
            </a:pPr>
            <a:endParaRPr lang="en-US" sz="1100" dirty="0">
              <a:solidFill>
                <a:prstClr val="white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6858000" y="2900094"/>
            <a:ext cx="1524000" cy="209288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Litigation</a:t>
            </a:r>
            <a:endParaRPr kumimoji="0" lang="en-US" sz="16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Chemistry and Forensics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Hydrogeology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Toxic Torts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NRDA</a:t>
            </a:r>
          </a:p>
          <a:p>
            <a:pPr lvl="0" algn="ctr"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Allocation</a:t>
            </a:r>
          </a:p>
          <a:p>
            <a:pPr lvl="0" algn="ctr">
              <a:spcAft>
                <a:spcPts val="600"/>
              </a:spcAft>
            </a:pP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3505200" y="2935575"/>
            <a:ext cx="2133600" cy="18466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Technology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Advanced </a:t>
            </a:r>
            <a:b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Data Management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Optical Monitoring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Sediment Assessment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Wave Energy Optimization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Structure from Motion</a:t>
            </a:r>
          </a:p>
        </p:txBody>
      </p:sp>
      <p:sp>
        <p:nvSpPr>
          <p:cNvPr id="28" name="TextBox 27"/>
          <p:cNvSpPr txBox="1"/>
          <p:nvPr userDrawn="1"/>
        </p:nvSpPr>
        <p:spPr bwMode="auto">
          <a:xfrm>
            <a:off x="3505200" y="2935575"/>
            <a:ext cx="2133600" cy="18466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cs typeface="Arial" panose="020B0604020202020204" pitchFamily="34" charset="0"/>
              </a:rPr>
              <a:t>Technology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Advanced </a:t>
            </a:r>
            <a:b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Data Management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Optical Monitoring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Sediment Assessment</a:t>
            </a: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Wave Energy Optimization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>
                <a:solidFill>
                  <a:prstClr val="white"/>
                </a:solidFill>
                <a:latin typeface="Trebuchet MS" pitchFamily="34" charset="0"/>
                <a:cs typeface="Arial" panose="020B0604020202020204" pitchFamily="34" charset="0"/>
              </a:rPr>
              <a:t>Structure from Motion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Core Services and Capabilities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rot="21335790">
            <a:off x="4628521" y="2625977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16" name="Freeform 15"/>
          <p:cNvSpPr/>
          <p:nvPr userDrawn="1"/>
        </p:nvSpPr>
        <p:spPr>
          <a:xfrm rot="171972">
            <a:off x="1727216" y="1291676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dirty="0"/>
          </a:p>
        </p:txBody>
      </p:sp>
      <p:sp>
        <p:nvSpPr>
          <p:cNvPr id="17" name="Freeform 16"/>
          <p:cNvSpPr/>
          <p:nvPr userDrawn="1"/>
        </p:nvSpPr>
        <p:spPr>
          <a:xfrm rot="171972">
            <a:off x="991317" y="1091496"/>
            <a:ext cx="1006475" cy="7493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GB" dirty="0"/>
          </a:p>
        </p:txBody>
      </p:sp>
      <p:sp>
        <p:nvSpPr>
          <p:cNvPr id="29" name="Freeform 28"/>
          <p:cNvSpPr/>
          <p:nvPr userDrawn="1"/>
        </p:nvSpPr>
        <p:spPr>
          <a:xfrm rot="171972">
            <a:off x="703661" y="152256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 userDrawn="1"/>
        </p:nvSpPr>
        <p:spPr>
          <a:xfrm rot="171972">
            <a:off x="1115958" y="2465929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 userDrawn="1"/>
        </p:nvSpPr>
        <p:spPr>
          <a:xfrm rot="171972">
            <a:off x="1962754" y="2682508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2" name="Freeform 31"/>
          <p:cNvSpPr/>
          <p:nvPr userDrawn="1"/>
        </p:nvSpPr>
        <p:spPr>
          <a:xfrm rot="171972">
            <a:off x="1689603" y="3632856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3" name="Freeform 32"/>
          <p:cNvSpPr/>
          <p:nvPr userDrawn="1"/>
        </p:nvSpPr>
        <p:spPr>
          <a:xfrm rot="171972">
            <a:off x="2587058" y="3788237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4" name="Freeform 33"/>
          <p:cNvSpPr/>
          <p:nvPr userDrawn="1"/>
        </p:nvSpPr>
        <p:spPr>
          <a:xfrm rot="171972">
            <a:off x="2718434" y="3012819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5" name="Freeform 34"/>
          <p:cNvSpPr/>
          <p:nvPr userDrawn="1"/>
        </p:nvSpPr>
        <p:spPr>
          <a:xfrm rot="171972">
            <a:off x="2538918" y="2211041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6" name="Freeform 35"/>
          <p:cNvSpPr/>
          <p:nvPr userDrawn="1"/>
        </p:nvSpPr>
        <p:spPr>
          <a:xfrm rot="171972">
            <a:off x="2091843" y="1349949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7" name="Freeform 36"/>
          <p:cNvSpPr/>
          <p:nvPr userDrawn="1"/>
        </p:nvSpPr>
        <p:spPr>
          <a:xfrm rot="171972">
            <a:off x="3635463" y="1579559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8" name="Freeform 37"/>
          <p:cNvSpPr/>
          <p:nvPr userDrawn="1"/>
        </p:nvSpPr>
        <p:spPr>
          <a:xfrm rot="171972">
            <a:off x="3574954" y="2159152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9" name="Freeform 38"/>
          <p:cNvSpPr/>
          <p:nvPr userDrawn="1"/>
        </p:nvSpPr>
        <p:spPr>
          <a:xfrm rot="171972">
            <a:off x="3535671" y="2729592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" name="Freeform 39"/>
          <p:cNvSpPr/>
          <p:nvPr userDrawn="1"/>
        </p:nvSpPr>
        <p:spPr>
          <a:xfrm rot="171972">
            <a:off x="3791259" y="3279629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" name="Freeform 40"/>
          <p:cNvSpPr/>
          <p:nvPr userDrawn="1"/>
        </p:nvSpPr>
        <p:spPr>
          <a:xfrm rot="171972">
            <a:off x="3618459" y="3851927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2" name="Freeform 41"/>
          <p:cNvSpPr/>
          <p:nvPr userDrawn="1"/>
        </p:nvSpPr>
        <p:spPr>
          <a:xfrm rot="171972">
            <a:off x="4955522" y="3933094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3" name="Freeform 42"/>
          <p:cNvSpPr/>
          <p:nvPr userDrawn="1"/>
        </p:nvSpPr>
        <p:spPr>
          <a:xfrm rot="171972">
            <a:off x="5495666" y="4170887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4" name="Freeform 43"/>
          <p:cNvSpPr/>
          <p:nvPr userDrawn="1"/>
        </p:nvSpPr>
        <p:spPr>
          <a:xfrm rot="171972">
            <a:off x="4747972" y="3181024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5" name="Freeform 44"/>
          <p:cNvSpPr/>
          <p:nvPr userDrawn="1"/>
        </p:nvSpPr>
        <p:spPr>
          <a:xfrm rot="171972">
            <a:off x="5111615" y="1981479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6" name="Freeform 45"/>
          <p:cNvSpPr/>
          <p:nvPr userDrawn="1"/>
        </p:nvSpPr>
        <p:spPr>
          <a:xfrm rot="171972">
            <a:off x="5393556" y="2739064"/>
            <a:ext cx="615950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7" name="Freeform 46"/>
          <p:cNvSpPr/>
          <p:nvPr userDrawn="1"/>
        </p:nvSpPr>
        <p:spPr>
          <a:xfrm rot="171972">
            <a:off x="5951107" y="412065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8" name="Freeform 47"/>
          <p:cNvSpPr/>
          <p:nvPr userDrawn="1"/>
        </p:nvSpPr>
        <p:spPr>
          <a:xfrm rot="171972">
            <a:off x="6362214" y="4059554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9" name="Freeform 48"/>
          <p:cNvSpPr/>
          <p:nvPr userDrawn="1"/>
        </p:nvSpPr>
        <p:spPr>
          <a:xfrm rot="171972">
            <a:off x="6746325" y="3959313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0" name="Freeform 49"/>
          <p:cNvSpPr/>
          <p:nvPr userDrawn="1"/>
        </p:nvSpPr>
        <p:spPr>
          <a:xfrm rot="171972">
            <a:off x="5812248" y="330263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1" name="Freeform 50"/>
          <p:cNvSpPr/>
          <p:nvPr userDrawn="1"/>
        </p:nvSpPr>
        <p:spPr>
          <a:xfrm rot="171972">
            <a:off x="5660239" y="3643683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2" name="Freeform 51"/>
          <p:cNvSpPr/>
          <p:nvPr userDrawn="1"/>
        </p:nvSpPr>
        <p:spPr>
          <a:xfrm rot="171972">
            <a:off x="5925218" y="2802300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3" name="Freeform 52"/>
          <p:cNvSpPr/>
          <p:nvPr userDrawn="1"/>
        </p:nvSpPr>
        <p:spPr>
          <a:xfrm rot="171972">
            <a:off x="2970863" y="3987891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4" name="Freeform 53"/>
          <p:cNvSpPr/>
          <p:nvPr userDrawn="1"/>
        </p:nvSpPr>
        <p:spPr>
          <a:xfrm rot="171972">
            <a:off x="539592" y="228752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5" name="Freeform 54"/>
          <p:cNvSpPr/>
          <p:nvPr userDrawn="1"/>
        </p:nvSpPr>
        <p:spPr>
          <a:xfrm rot="171972">
            <a:off x="5041248" y="4617828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6" name="Freeform 55"/>
          <p:cNvSpPr/>
          <p:nvPr userDrawn="1"/>
        </p:nvSpPr>
        <p:spPr>
          <a:xfrm rot="171972">
            <a:off x="6106822" y="4812550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7" name="Freeform 56"/>
          <p:cNvSpPr/>
          <p:nvPr userDrawn="1"/>
        </p:nvSpPr>
        <p:spPr>
          <a:xfrm rot="171972">
            <a:off x="6573501" y="3424374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8" name="Freeform 57"/>
          <p:cNvSpPr/>
          <p:nvPr userDrawn="1"/>
        </p:nvSpPr>
        <p:spPr>
          <a:xfrm rot="171972">
            <a:off x="8036330" y="1199071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2282AF"/>
          </a:solidFill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9" name="Freeform 58"/>
          <p:cNvSpPr/>
          <p:nvPr userDrawn="1"/>
        </p:nvSpPr>
        <p:spPr>
          <a:xfrm rot="171972">
            <a:off x="7965783" y="1696370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0" name="Freeform 59"/>
          <p:cNvSpPr/>
          <p:nvPr userDrawn="1"/>
        </p:nvSpPr>
        <p:spPr>
          <a:xfrm rot="171972">
            <a:off x="7748550" y="1729033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1" name="Freeform 60"/>
          <p:cNvSpPr/>
          <p:nvPr userDrawn="1"/>
        </p:nvSpPr>
        <p:spPr>
          <a:xfrm rot="171972">
            <a:off x="7896148" y="2070277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2" name="Freeform 61"/>
          <p:cNvSpPr/>
          <p:nvPr userDrawn="1"/>
        </p:nvSpPr>
        <p:spPr>
          <a:xfrm rot="171972">
            <a:off x="8140823" y="2261813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3" name="Freeform 62"/>
          <p:cNvSpPr/>
          <p:nvPr userDrawn="1"/>
        </p:nvSpPr>
        <p:spPr>
          <a:xfrm rot="171972">
            <a:off x="7911471" y="228226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4" name="Freeform 63"/>
          <p:cNvSpPr/>
          <p:nvPr userDrawn="1"/>
        </p:nvSpPr>
        <p:spPr>
          <a:xfrm rot="171972">
            <a:off x="7721457" y="2540122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5" name="Freeform 64"/>
          <p:cNvSpPr/>
          <p:nvPr userDrawn="1"/>
        </p:nvSpPr>
        <p:spPr>
          <a:xfrm rot="171972">
            <a:off x="7706387" y="2882126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6" name="Freeform 65"/>
          <p:cNvSpPr/>
          <p:nvPr userDrawn="1"/>
        </p:nvSpPr>
        <p:spPr>
          <a:xfrm rot="171972">
            <a:off x="6762701" y="2892882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7" name="Freeform 66"/>
          <p:cNvSpPr/>
          <p:nvPr userDrawn="1"/>
        </p:nvSpPr>
        <p:spPr>
          <a:xfrm rot="171972">
            <a:off x="7159276" y="2851555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2282AF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8" name="Freeform 67"/>
          <p:cNvSpPr/>
          <p:nvPr userDrawn="1"/>
        </p:nvSpPr>
        <p:spPr>
          <a:xfrm rot="171972">
            <a:off x="6912892" y="2438970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9" name="Freeform 68"/>
          <p:cNvSpPr/>
          <p:nvPr userDrawn="1"/>
        </p:nvSpPr>
        <p:spPr>
          <a:xfrm rot="171972">
            <a:off x="4503560" y="1621846"/>
            <a:ext cx="997744" cy="1057275"/>
          </a:xfrm>
          <a:custGeom>
            <a:avLst/>
            <a:gdLst>
              <a:gd name="connsiteX0" fmla="*/ 0 w 997744"/>
              <a:gd name="connsiteY0" fmla="*/ 11906 h 1057275"/>
              <a:gd name="connsiteX1" fmla="*/ 26194 w 997744"/>
              <a:gd name="connsiteY1" fmla="*/ 83343 h 1057275"/>
              <a:gd name="connsiteX2" fmla="*/ 26194 w 997744"/>
              <a:gd name="connsiteY2" fmla="*/ 200025 h 1057275"/>
              <a:gd name="connsiteX3" fmla="*/ 54769 w 997744"/>
              <a:gd name="connsiteY3" fmla="*/ 230981 h 1057275"/>
              <a:gd name="connsiteX4" fmla="*/ 92869 w 997744"/>
              <a:gd name="connsiteY4" fmla="*/ 316706 h 1057275"/>
              <a:gd name="connsiteX5" fmla="*/ 92869 w 997744"/>
              <a:gd name="connsiteY5" fmla="*/ 426243 h 1057275"/>
              <a:gd name="connsiteX6" fmla="*/ 126207 w 997744"/>
              <a:gd name="connsiteY6" fmla="*/ 538162 h 1057275"/>
              <a:gd name="connsiteX7" fmla="*/ 116682 w 997744"/>
              <a:gd name="connsiteY7" fmla="*/ 590550 h 1057275"/>
              <a:gd name="connsiteX8" fmla="*/ 126207 w 997744"/>
              <a:gd name="connsiteY8" fmla="*/ 602456 h 1057275"/>
              <a:gd name="connsiteX9" fmla="*/ 114300 w 997744"/>
              <a:gd name="connsiteY9" fmla="*/ 678656 h 1057275"/>
              <a:gd name="connsiteX10" fmla="*/ 161925 w 997744"/>
              <a:gd name="connsiteY10" fmla="*/ 709612 h 1057275"/>
              <a:gd name="connsiteX11" fmla="*/ 178594 w 997744"/>
              <a:gd name="connsiteY11" fmla="*/ 1057275 h 1057275"/>
              <a:gd name="connsiteX12" fmla="*/ 547688 w 997744"/>
              <a:gd name="connsiteY12" fmla="*/ 1026318 h 1057275"/>
              <a:gd name="connsiteX13" fmla="*/ 916782 w 997744"/>
              <a:gd name="connsiteY13" fmla="*/ 962025 h 1057275"/>
              <a:gd name="connsiteX14" fmla="*/ 890588 w 997744"/>
              <a:gd name="connsiteY14" fmla="*/ 897731 h 1057275"/>
              <a:gd name="connsiteX15" fmla="*/ 869157 w 997744"/>
              <a:gd name="connsiteY15" fmla="*/ 907256 h 1057275"/>
              <a:gd name="connsiteX16" fmla="*/ 838200 w 997744"/>
              <a:gd name="connsiteY16" fmla="*/ 871537 h 1057275"/>
              <a:gd name="connsiteX17" fmla="*/ 804863 w 997744"/>
              <a:gd name="connsiteY17" fmla="*/ 871537 h 1057275"/>
              <a:gd name="connsiteX18" fmla="*/ 766763 w 997744"/>
              <a:gd name="connsiteY18" fmla="*/ 814387 h 1057275"/>
              <a:gd name="connsiteX19" fmla="*/ 709613 w 997744"/>
              <a:gd name="connsiteY19" fmla="*/ 792956 h 1057275"/>
              <a:gd name="connsiteX20" fmla="*/ 673894 w 997744"/>
              <a:gd name="connsiteY20" fmla="*/ 783431 h 1057275"/>
              <a:gd name="connsiteX21" fmla="*/ 673894 w 997744"/>
              <a:gd name="connsiteY21" fmla="*/ 783431 h 1057275"/>
              <a:gd name="connsiteX22" fmla="*/ 645319 w 997744"/>
              <a:gd name="connsiteY22" fmla="*/ 716756 h 1057275"/>
              <a:gd name="connsiteX23" fmla="*/ 666750 w 997744"/>
              <a:gd name="connsiteY23" fmla="*/ 669131 h 1057275"/>
              <a:gd name="connsiteX24" fmla="*/ 623888 w 997744"/>
              <a:gd name="connsiteY24" fmla="*/ 588168 h 1057275"/>
              <a:gd name="connsiteX25" fmla="*/ 683419 w 997744"/>
              <a:gd name="connsiteY25" fmla="*/ 519112 h 1057275"/>
              <a:gd name="connsiteX26" fmla="*/ 681038 w 997744"/>
              <a:gd name="connsiteY26" fmla="*/ 435768 h 1057275"/>
              <a:gd name="connsiteX27" fmla="*/ 704850 w 997744"/>
              <a:gd name="connsiteY27" fmla="*/ 371475 h 1057275"/>
              <a:gd name="connsiteX28" fmla="*/ 731044 w 997744"/>
              <a:gd name="connsiteY28" fmla="*/ 345281 h 1057275"/>
              <a:gd name="connsiteX29" fmla="*/ 788194 w 997744"/>
              <a:gd name="connsiteY29" fmla="*/ 292893 h 1057275"/>
              <a:gd name="connsiteX30" fmla="*/ 819150 w 997744"/>
              <a:gd name="connsiteY30" fmla="*/ 238125 h 1057275"/>
              <a:gd name="connsiteX31" fmla="*/ 912019 w 997744"/>
              <a:gd name="connsiteY31" fmla="*/ 171450 h 1057275"/>
              <a:gd name="connsiteX32" fmla="*/ 997744 w 997744"/>
              <a:gd name="connsiteY32" fmla="*/ 107156 h 1057275"/>
              <a:gd name="connsiteX33" fmla="*/ 945357 w 997744"/>
              <a:gd name="connsiteY33" fmla="*/ 97631 h 1057275"/>
              <a:gd name="connsiteX34" fmla="*/ 869157 w 997744"/>
              <a:gd name="connsiteY34" fmla="*/ 107156 h 1057275"/>
              <a:gd name="connsiteX35" fmla="*/ 823913 w 997744"/>
              <a:gd name="connsiteY35" fmla="*/ 104775 h 1057275"/>
              <a:gd name="connsiteX36" fmla="*/ 807244 w 997744"/>
              <a:gd name="connsiteY36" fmla="*/ 92868 h 1057275"/>
              <a:gd name="connsiteX37" fmla="*/ 766763 w 997744"/>
              <a:gd name="connsiteY37" fmla="*/ 111918 h 1057275"/>
              <a:gd name="connsiteX38" fmla="*/ 738188 w 997744"/>
              <a:gd name="connsiteY38" fmla="*/ 104775 h 1057275"/>
              <a:gd name="connsiteX39" fmla="*/ 700088 w 997744"/>
              <a:gd name="connsiteY39" fmla="*/ 88106 h 1057275"/>
              <a:gd name="connsiteX40" fmla="*/ 676275 w 997744"/>
              <a:gd name="connsiteY40" fmla="*/ 71437 h 1057275"/>
              <a:gd name="connsiteX41" fmla="*/ 638175 w 997744"/>
              <a:gd name="connsiteY41" fmla="*/ 78581 h 1057275"/>
              <a:gd name="connsiteX42" fmla="*/ 588169 w 997744"/>
              <a:gd name="connsiteY42" fmla="*/ 50006 h 1057275"/>
              <a:gd name="connsiteX43" fmla="*/ 561975 w 997744"/>
              <a:gd name="connsiteY43" fmla="*/ 52387 h 1057275"/>
              <a:gd name="connsiteX44" fmla="*/ 504825 w 997744"/>
              <a:gd name="connsiteY44" fmla="*/ 57150 h 1057275"/>
              <a:gd name="connsiteX45" fmla="*/ 459582 w 997744"/>
              <a:gd name="connsiteY45" fmla="*/ 57150 h 1057275"/>
              <a:gd name="connsiteX46" fmla="*/ 438150 w 997744"/>
              <a:gd name="connsiteY46" fmla="*/ 42862 h 1057275"/>
              <a:gd name="connsiteX47" fmla="*/ 381000 w 997744"/>
              <a:gd name="connsiteY47" fmla="*/ 33337 h 1057275"/>
              <a:gd name="connsiteX48" fmla="*/ 328613 w 997744"/>
              <a:gd name="connsiteY48" fmla="*/ 16668 h 1057275"/>
              <a:gd name="connsiteX49" fmla="*/ 295275 w 997744"/>
              <a:gd name="connsiteY49" fmla="*/ 16668 h 1057275"/>
              <a:gd name="connsiteX50" fmla="*/ 264319 w 997744"/>
              <a:gd name="connsiteY50" fmla="*/ 16668 h 1057275"/>
              <a:gd name="connsiteX51" fmla="*/ 238125 w 997744"/>
              <a:gd name="connsiteY51" fmla="*/ 9525 h 1057275"/>
              <a:gd name="connsiteX52" fmla="*/ 230982 w 997744"/>
              <a:gd name="connsiteY52" fmla="*/ 0 h 1057275"/>
              <a:gd name="connsiteX53" fmla="*/ 147638 w 997744"/>
              <a:gd name="connsiteY53" fmla="*/ 9525 h 1057275"/>
              <a:gd name="connsiteX54" fmla="*/ 83344 w 997744"/>
              <a:gd name="connsiteY54" fmla="*/ 7143 h 1057275"/>
              <a:gd name="connsiteX55" fmla="*/ 0 w 997744"/>
              <a:gd name="connsiteY55" fmla="*/ 11906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7744" h="1057275">
                <a:moveTo>
                  <a:pt x="0" y="11906"/>
                </a:moveTo>
                <a:lnTo>
                  <a:pt x="26194" y="83343"/>
                </a:lnTo>
                <a:lnTo>
                  <a:pt x="26194" y="200025"/>
                </a:lnTo>
                <a:lnTo>
                  <a:pt x="54769" y="230981"/>
                </a:lnTo>
                <a:lnTo>
                  <a:pt x="92869" y="316706"/>
                </a:lnTo>
                <a:lnTo>
                  <a:pt x="92869" y="426243"/>
                </a:lnTo>
                <a:lnTo>
                  <a:pt x="126207" y="538162"/>
                </a:lnTo>
                <a:lnTo>
                  <a:pt x="116682" y="590550"/>
                </a:lnTo>
                <a:lnTo>
                  <a:pt x="126207" y="602456"/>
                </a:lnTo>
                <a:lnTo>
                  <a:pt x="114300" y="678656"/>
                </a:lnTo>
                <a:lnTo>
                  <a:pt x="161925" y="709612"/>
                </a:lnTo>
                <a:lnTo>
                  <a:pt x="178594" y="1057275"/>
                </a:lnTo>
                <a:lnTo>
                  <a:pt x="547688" y="1026318"/>
                </a:lnTo>
                <a:lnTo>
                  <a:pt x="916782" y="962025"/>
                </a:lnTo>
                <a:lnTo>
                  <a:pt x="890588" y="897731"/>
                </a:lnTo>
                <a:lnTo>
                  <a:pt x="869157" y="907256"/>
                </a:lnTo>
                <a:lnTo>
                  <a:pt x="838200" y="871537"/>
                </a:lnTo>
                <a:lnTo>
                  <a:pt x="804863" y="871537"/>
                </a:lnTo>
                <a:lnTo>
                  <a:pt x="766763" y="814387"/>
                </a:lnTo>
                <a:lnTo>
                  <a:pt x="709613" y="792956"/>
                </a:lnTo>
                <a:lnTo>
                  <a:pt x="673894" y="783431"/>
                </a:lnTo>
                <a:lnTo>
                  <a:pt x="673894" y="783431"/>
                </a:lnTo>
                <a:lnTo>
                  <a:pt x="645319" y="716756"/>
                </a:lnTo>
                <a:lnTo>
                  <a:pt x="666750" y="669131"/>
                </a:lnTo>
                <a:lnTo>
                  <a:pt x="623888" y="588168"/>
                </a:lnTo>
                <a:lnTo>
                  <a:pt x="683419" y="519112"/>
                </a:lnTo>
                <a:cubicBezTo>
                  <a:pt x="682625" y="491331"/>
                  <a:pt x="681832" y="463549"/>
                  <a:pt x="681038" y="435768"/>
                </a:cubicBezTo>
                <a:lnTo>
                  <a:pt x="704850" y="371475"/>
                </a:lnTo>
                <a:lnTo>
                  <a:pt x="731044" y="345281"/>
                </a:lnTo>
                <a:lnTo>
                  <a:pt x="788194" y="292893"/>
                </a:lnTo>
                <a:lnTo>
                  <a:pt x="819150" y="238125"/>
                </a:lnTo>
                <a:lnTo>
                  <a:pt x="912019" y="171450"/>
                </a:lnTo>
                <a:lnTo>
                  <a:pt x="997744" y="107156"/>
                </a:lnTo>
                <a:lnTo>
                  <a:pt x="945357" y="97631"/>
                </a:lnTo>
                <a:lnTo>
                  <a:pt x="869157" y="107156"/>
                </a:lnTo>
                <a:lnTo>
                  <a:pt x="823913" y="104775"/>
                </a:lnTo>
                <a:lnTo>
                  <a:pt x="807244" y="92868"/>
                </a:lnTo>
                <a:lnTo>
                  <a:pt x="766763" y="111918"/>
                </a:lnTo>
                <a:lnTo>
                  <a:pt x="738188" y="104775"/>
                </a:lnTo>
                <a:lnTo>
                  <a:pt x="700088" y="88106"/>
                </a:lnTo>
                <a:lnTo>
                  <a:pt x="676275" y="71437"/>
                </a:lnTo>
                <a:lnTo>
                  <a:pt x="638175" y="78581"/>
                </a:lnTo>
                <a:lnTo>
                  <a:pt x="588169" y="50006"/>
                </a:lnTo>
                <a:lnTo>
                  <a:pt x="561975" y="52387"/>
                </a:lnTo>
                <a:lnTo>
                  <a:pt x="504825" y="57150"/>
                </a:lnTo>
                <a:lnTo>
                  <a:pt x="459582" y="57150"/>
                </a:lnTo>
                <a:lnTo>
                  <a:pt x="438150" y="42862"/>
                </a:lnTo>
                <a:lnTo>
                  <a:pt x="381000" y="33337"/>
                </a:lnTo>
                <a:lnTo>
                  <a:pt x="328613" y="16668"/>
                </a:lnTo>
                <a:lnTo>
                  <a:pt x="295275" y="16668"/>
                </a:lnTo>
                <a:lnTo>
                  <a:pt x="264319" y="16668"/>
                </a:lnTo>
                <a:lnTo>
                  <a:pt x="238125" y="9525"/>
                </a:lnTo>
                <a:lnTo>
                  <a:pt x="230982" y="0"/>
                </a:lnTo>
                <a:lnTo>
                  <a:pt x="147638" y="9525"/>
                </a:lnTo>
                <a:lnTo>
                  <a:pt x="83344" y="7143"/>
                </a:lnTo>
                <a:lnTo>
                  <a:pt x="0" y="1190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70" name="Group 118"/>
          <p:cNvGrpSpPr/>
          <p:nvPr userDrawn="1"/>
        </p:nvGrpSpPr>
        <p:grpSpPr>
          <a:xfrm rot="171972">
            <a:off x="5457187" y="1838545"/>
            <a:ext cx="1176338" cy="1012031"/>
            <a:chOff x="5355431" y="1331119"/>
            <a:chExt cx="1176338" cy="1012031"/>
          </a:xfrm>
          <a:solidFill>
            <a:srgbClr val="A7A53D"/>
          </a:solidFill>
        </p:grpSpPr>
        <p:sp>
          <p:nvSpPr>
            <p:cNvPr id="71" name="Freeform 70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73" name="Group 119"/>
          <p:cNvGrpSpPr/>
          <p:nvPr userDrawn="1"/>
        </p:nvGrpSpPr>
        <p:grpSpPr>
          <a:xfrm rot="171972">
            <a:off x="7003541" y="1858108"/>
            <a:ext cx="1193006" cy="831057"/>
            <a:chOff x="6893719" y="1221581"/>
            <a:chExt cx="1193006" cy="831057"/>
          </a:xfrm>
          <a:solidFill>
            <a:srgbClr val="2282AF"/>
          </a:solidFill>
        </p:grpSpPr>
        <p:sp>
          <p:nvSpPr>
            <p:cNvPr id="74" name="Freeform 73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76" name="Group 120"/>
          <p:cNvGrpSpPr/>
          <p:nvPr userDrawn="1"/>
        </p:nvGrpSpPr>
        <p:grpSpPr>
          <a:xfrm rot="171972">
            <a:off x="6684450" y="3021915"/>
            <a:ext cx="1140619" cy="764381"/>
            <a:chOff x="6634163" y="2452688"/>
            <a:chExt cx="1140619" cy="764381"/>
          </a:xfrm>
          <a:solidFill>
            <a:srgbClr val="A7A53D"/>
          </a:solidFill>
        </p:grpSpPr>
        <p:sp>
          <p:nvSpPr>
            <p:cNvPr id="77" name="Freeform 76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79" name="Freeform 78"/>
          <p:cNvSpPr/>
          <p:nvPr userDrawn="1"/>
        </p:nvSpPr>
        <p:spPr>
          <a:xfrm rot="171972">
            <a:off x="6318897" y="2641504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A7A53D"/>
          </a:solidFill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80" name="Group 126"/>
          <p:cNvGrpSpPr>
            <a:grpSpLocks/>
          </p:cNvGrpSpPr>
          <p:nvPr userDrawn="1"/>
        </p:nvGrpSpPr>
        <p:grpSpPr bwMode="auto">
          <a:xfrm rot="171972">
            <a:off x="572866" y="5336446"/>
            <a:ext cx="1374777" cy="793750"/>
            <a:chOff x="2217965" y="5874544"/>
            <a:chExt cx="1375341" cy="795337"/>
          </a:xfrm>
          <a:solidFill>
            <a:srgbClr val="2282AF"/>
          </a:solidFill>
        </p:grpSpPr>
        <p:sp>
          <p:nvSpPr>
            <p:cNvPr id="81" name="Freeform 8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defPPr>
                <a:defRPr lang="en-GB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89" name="Oval 88"/>
          <p:cNvSpPr/>
          <p:nvPr userDrawn="1"/>
        </p:nvSpPr>
        <p:spPr>
          <a:xfrm>
            <a:off x="1114813" y="5473817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0" name="Oval 89"/>
          <p:cNvSpPr/>
          <p:nvPr userDrawn="1"/>
        </p:nvSpPr>
        <p:spPr>
          <a:xfrm>
            <a:off x="4166840" y="5291921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1" name="Oval 90"/>
          <p:cNvSpPr/>
          <p:nvPr userDrawn="1"/>
        </p:nvSpPr>
        <p:spPr>
          <a:xfrm>
            <a:off x="671587" y="313664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2" name="Oval 91"/>
          <p:cNvSpPr/>
          <p:nvPr userDrawn="1"/>
        </p:nvSpPr>
        <p:spPr>
          <a:xfrm>
            <a:off x="671587" y="298424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3" name="Oval 92"/>
          <p:cNvSpPr/>
          <p:nvPr userDrawn="1"/>
        </p:nvSpPr>
        <p:spPr>
          <a:xfrm>
            <a:off x="1087942" y="1734103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4" name="Oval 93"/>
          <p:cNvSpPr/>
          <p:nvPr userDrawn="1"/>
        </p:nvSpPr>
        <p:spPr>
          <a:xfrm>
            <a:off x="1282422" y="1217646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5" name="Oval 94"/>
          <p:cNvSpPr/>
          <p:nvPr userDrawn="1"/>
        </p:nvSpPr>
        <p:spPr>
          <a:xfrm>
            <a:off x="1164142" y="1279062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6" name="Oval 95"/>
          <p:cNvSpPr/>
          <p:nvPr userDrawn="1"/>
        </p:nvSpPr>
        <p:spPr>
          <a:xfrm>
            <a:off x="3260943" y="3426807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7" name="Oval 96"/>
          <p:cNvSpPr/>
          <p:nvPr userDrawn="1"/>
        </p:nvSpPr>
        <p:spPr>
          <a:xfrm>
            <a:off x="2328371" y="2882585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8" name="Oval 97"/>
          <p:cNvSpPr/>
          <p:nvPr userDrawn="1"/>
        </p:nvSpPr>
        <p:spPr>
          <a:xfrm>
            <a:off x="7739045" y="30380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99" name="Oval 98"/>
          <p:cNvSpPr/>
          <p:nvPr userDrawn="1"/>
        </p:nvSpPr>
        <p:spPr>
          <a:xfrm>
            <a:off x="7510445" y="29364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0" name="Oval 99"/>
          <p:cNvSpPr/>
          <p:nvPr userDrawn="1"/>
        </p:nvSpPr>
        <p:spPr>
          <a:xfrm>
            <a:off x="7726345" y="271420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1" name="Oval 100"/>
          <p:cNvSpPr/>
          <p:nvPr userDrawn="1"/>
        </p:nvSpPr>
        <p:spPr>
          <a:xfrm>
            <a:off x="7821595" y="24919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2" name="Oval 101"/>
          <p:cNvSpPr/>
          <p:nvPr userDrawn="1"/>
        </p:nvSpPr>
        <p:spPr>
          <a:xfrm>
            <a:off x="7408845" y="216175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3" name="Oval 102"/>
          <p:cNvSpPr/>
          <p:nvPr userDrawn="1"/>
        </p:nvSpPr>
        <p:spPr>
          <a:xfrm>
            <a:off x="8128671" y="2136832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4" name="Oval 103"/>
          <p:cNvSpPr/>
          <p:nvPr userDrawn="1"/>
        </p:nvSpPr>
        <p:spPr>
          <a:xfrm>
            <a:off x="8187619" y="1881876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05" name="TextBox 104"/>
          <p:cNvSpPr txBox="1"/>
          <p:nvPr userDrawn="1"/>
        </p:nvSpPr>
        <p:spPr bwMode="auto">
          <a:xfrm>
            <a:off x="1339849" y="1054773"/>
            <a:ext cx="771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Seattle</a:t>
            </a:r>
          </a:p>
        </p:txBody>
      </p:sp>
      <p:sp>
        <p:nvSpPr>
          <p:cNvPr id="106" name="TextBox 105"/>
          <p:cNvSpPr txBox="1"/>
          <p:nvPr userDrawn="1"/>
        </p:nvSpPr>
        <p:spPr bwMode="auto">
          <a:xfrm>
            <a:off x="1113907" y="1726251"/>
            <a:ext cx="8896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Portland</a:t>
            </a:r>
          </a:p>
        </p:txBody>
      </p:sp>
      <p:sp>
        <p:nvSpPr>
          <p:cNvPr id="107" name="TextBox 106"/>
          <p:cNvSpPr txBox="1"/>
          <p:nvPr userDrawn="1"/>
        </p:nvSpPr>
        <p:spPr bwMode="auto">
          <a:xfrm>
            <a:off x="7372418" y="1656703"/>
            <a:ext cx="8896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Portland</a:t>
            </a:r>
          </a:p>
        </p:txBody>
      </p:sp>
      <p:sp>
        <p:nvSpPr>
          <p:cNvPr id="108" name="TextBox 107"/>
          <p:cNvSpPr txBox="1"/>
          <p:nvPr userDrawn="1"/>
        </p:nvSpPr>
        <p:spPr bwMode="auto">
          <a:xfrm>
            <a:off x="6557738" y="1989293"/>
            <a:ext cx="9164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Syracuse</a:t>
            </a:r>
          </a:p>
        </p:txBody>
      </p:sp>
      <p:sp>
        <p:nvSpPr>
          <p:cNvPr id="109" name="TextBox 108"/>
          <p:cNvSpPr txBox="1"/>
          <p:nvPr userDrawn="1"/>
        </p:nvSpPr>
        <p:spPr bwMode="auto">
          <a:xfrm>
            <a:off x="3293293" y="3257343"/>
            <a:ext cx="1074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Denver (2)</a:t>
            </a:r>
          </a:p>
        </p:txBody>
      </p:sp>
      <p:sp>
        <p:nvSpPr>
          <p:cNvPr id="110" name="TextBox 109"/>
          <p:cNvSpPr txBox="1"/>
          <p:nvPr userDrawn="1"/>
        </p:nvSpPr>
        <p:spPr bwMode="auto">
          <a:xfrm>
            <a:off x="2375953" y="2685641"/>
            <a:ext cx="13308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Salt Lake City</a:t>
            </a:r>
          </a:p>
        </p:txBody>
      </p:sp>
      <p:sp>
        <p:nvSpPr>
          <p:cNvPr id="111" name="TextBox 110"/>
          <p:cNvSpPr txBox="1"/>
          <p:nvPr userDrawn="1"/>
        </p:nvSpPr>
        <p:spPr bwMode="auto">
          <a:xfrm>
            <a:off x="697988" y="2712370"/>
            <a:ext cx="1615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San Francisco (3)</a:t>
            </a:r>
          </a:p>
        </p:txBody>
      </p:sp>
      <p:sp>
        <p:nvSpPr>
          <p:cNvPr id="112" name="TextBox 111"/>
          <p:cNvSpPr txBox="1"/>
          <p:nvPr userDrawn="1"/>
        </p:nvSpPr>
        <p:spPr bwMode="auto">
          <a:xfrm>
            <a:off x="710350" y="3008544"/>
            <a:ext cx="1087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Santa Cruz</a:t>
            </a:r>
          </a:p>
        </p:txBody>
      </p:sp>
      <p:sp>
        <p:nvSpPr>
          <p:cNvPr id="113" name="TextBox 112"/>
          <p:cNvSpPr txBox="1"/>
          <p:nvPr userDrawn="1"/>
        </p:nvSpPr>
        <p:spPr bwMode="auto">
          <a:xfrm>
            <a:off x="1148352" y="1339965"/>
            <a:ext cx="867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Olympia</a:t>
            </a:r>
          </a:p>
        </p:txBody>
      </p:sp>
      <p:sp>
        <p:nvSpPr>
          <p:cNvPr id="114" name="TextBox 113"/>
          <p:cNvSpPr txBox="1"/>
          <p:nvPr userDrawn="1"/>
        </p:nvSpPr>
        <p:spPr bwMode="auto">
          <a:xfrm>
            <a:off x="4251611" y="5059607"/>
            <a:ext cx="117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San Antonio</a:t>
            </a:r>
          </a:p>
        </p:txBody>
      </p:sp>
      <p:sp>
        <p:nvSpPr>
          <p:cNvPr id="115" name="TextBox 114"/>
          <p:cNvSpPr txBox="1"/>
          <p:nvPr userDrawn="1"/>
        </p:nvSpPr>
        <p:spPr bwMode="auto">
          <a:xfrm>
            <a:off x="6586151" y="2877815"/>
            <a:ext cx="9941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Annapolis</a:t>
            </a:r>
          </a:p>
        </p:txBody>
      </p:sp>
      <p:sp>
        <p:nvSpPr>
          <p:cNvPr id="116" name="TextBox 115"/>
          <p:cNvSpPr txBox="1"/>
          <p:nvPr userDrawn="1"/>
        </p:nvSpPr>
        <p:spPr bwMode="auto">
          <a:xfrm>
            <a:off x="7756183" y="3003431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Berlin</a:t>
            </a:r>
          </a:p>
        </p:txBody>
      </p:sp>
      <p:sp>
        <p:nvSpPr>
          <p:cNvPr id="117" name="TextBox 116"/>
          <p:cNvSpPr txBox="1"/>
          <p:nvPr userDrawn="1"/>
        </p:nvSpPr>
        <p:spPr bwMode="auto">
          <a:xfrm>
            <a:off x="6904569" y="2270399"/>
            <a:ext cx="969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New York</a:t>
            </a:r>
          </a:p>
        </p:txBody>
      </p:sp>
      <p:sp>
        <p:nvSpPr>
          <p:cNvPr id="118" name="TextBox 117"/>
          <p:cNvSpPr txBox="1"/>
          <p:nvPr userDrawn="1"/>
        </p:nvSpPr>
        <p:spPr bwMode="auto">
          <a:xfrm>
            <a:off x="6697206" y="2596139"/>
            <a:ext cx="1090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Cherry Hill</a:t>
            </a:r>
          </a:p>
        </p:txBody>
      </p:sp>
      <p:sp>
        <p:nvSpPr>
          <p:cNvPr id="119" name="TextBox 118"/>
          <p:cNvSpPr txBox="1"/>
          <p:nvPr userDrawn="1"/>
        </p:nvSpPr>
        <p:spPr bwMode="auto">
          <a:xfrm>
            <a:off x="5493458" y="5874480"/>
            <a:ext cx="1535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Trebuchet MS" pitchFamily="34" charset="0"/>
              </a:rPr>
              <a:t>SOUTH AMERICA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Trebuchet MS" pitchFamily="34" charset="0"/>
              </a:rPr>
              <a:t>Santiago, Chile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  <a:uLnTx/>
              <a:uFillTx/>
              <a:latin typeface="Trebuchet MS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>
          <a:xfrm>
            <a:off x="5370460" y="6058514"/>
            <a:ext cx="76200" cy="76200"/>
          </a:xfrm>
          <a:prstGeom prst="ellipse">
            <a:avLst/>
          </a:prstGeom>
          <a:solidFill>
            <a:srgbClr val="CA8E2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  <p:sp>
        <p:nvSpPr>
          <p:cNvPr id="121" name="TextBox 120"/>
          <p:cNvSpPr txBox="1"/>
          <p:nvPr userDrawn="1"/>
        </p:nvSpPr>
        <p:spPr bwMode="auto">
          <a:xfrm>
            <a:off x="275505" y="5491550"/>
            <a:ext cx="933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t>Honolulu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Office Locations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2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35" y="2895600"/>
            <a:ext cx="1143000" cy="12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35" y="3641066"/>
            <a:ext cx="195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235" y="4419600"/>
            <a:ext cx="2819400" cy="944499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3921"/>
            <a:ext cx="3005335" cy="44895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222" y="2965753"/>
            <a:ext cx="2157413" cy="57251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35" y="4107608"/>
            <a:ext cx="838200" cy="83820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35" y="4419600"/>
            <a:ext cx="1828800" cy="34381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47" y="1357669"/>
            <a:ext cx="1331976" cy="39786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35" y="5257800"/>
            <a:ext cx="1676400" cy="8382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35" y="2895600"/>
            <a:ext cx="745427" cy="74295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35" y="5334000"/>
            <a:ext cx="2085339" cy="72744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235" y="4800600"/>
            <a:ext cx="2255921" cy="6858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35" y="1219200"/>
            <a:ext cx="1104900" cy="11049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35" y="2514600"/>
            <a:ext cx="1066800" cy="8001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61" y="1279927"/>
            <a:ext cx="695474" cy="77747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35" y="2438401"/>
            <a:ext cx="2209800" cy="41698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462" y="1357669"/>
            <a:ext cx="1781173" cy="61253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35" y="3733800"/>
            <a:ext cx="2224550" cy="483936"/>
          </a:xfrm>
          <a:prstGeom prst="rect">
            <a:avLst/>
          </a:prstGeom>
        </p:spPr>
      </p:pic>
      <p:pic>
        <p:nvPicPr>
          <p:cNvPr id="140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35" y="2895600"/>
            <a:ext cx="1143000" cy="12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35" y="3641066"/>
            <a:ext cx="1952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235" y="4419600"/>
            <a:ext cx="2819400" cy="944499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3921"/>
            <a:ext cx="3005335" cy="44895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222" y="2965753"/>
            <a:ext cx="2157413" cy="57251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835" y="5486400"/>
            <a:ext cx="1971675" cy="875424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235" y="4107608"/>
            <a:ext cx="838200" cy="8382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35" y="4419600"/>
            <a:ext cx="1828800" cy="343814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47" y="1357669"/>
            <a:ext cx="1331976" cy="39786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435" y="5257800"/>
            <a:ext cx="1676400" cy="8382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35" y="2895600"/>
            <a:ext cx="745427" cy="74295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35" y="5334000"/>
            <a:ext cx="2085339" cy="727443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235" y="4800600"/>
            <a:ext cx="2255921" cy="6858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35" y="1219200"/>
            <a:ext cx="1104900" cy="11049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35" y="2514600"/>
            <a:ext cx="1066800" cy="8001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61" y="1279927"/>
            <a:ext cx="695474" cy="777473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535" y="2438401"/>
            <a:ext cx="2209800" cy="41698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462" y="1357669"/>
            <a:ext cx="1781173" cy="61253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35" y="3733800"/>
            <a:ext cx="2224550" cy="48393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57200" y="73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600">
                <a:solidFill>
                  <a:srgbClr val="26455C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Select Clients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515A-3A66-4371-9364-28C4E54ED5D1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48D3-4120-49CE-B3B3-64D02FD1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3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with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7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 sz="2800">
                <a:latin typeface="Trebuchet MS" pitchFamily="34" charset="0"/>
              </a:defRPr>
            </a:lvl1pPr>
            <a:lvl2pPr>
              <a:spcBef>
                <a:spcPts val="1000"/>
              </a:spcBef>
              <a:defRPr sz="2600">
                <a:latin typeface="Trebuchet MS" pitchFamily="34" charset="0"/>
              </a:defRPr>
            </a:lvl2pPr>
            <a:lvl3pPr>
              <a:spcBef>
                <a:spcPts val="1000"/>
              </a:spcBef>
              <a:defRPr sz="2400">
                <a:latin typeface="Trebuchet MS" pitchFamily="34" charset="0"/>
              </a:defRPr>
            </a:lvl3pPr>
            <a:lvl4pPr>
              <a:spcBef>
                <a:spcPts val="1000"/>
              </a:spcBef>
              <a:defRPr sz="2200">
                <a:latin typeface="Trebuchet MS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7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 sz="2800">
                <a:latin typeface="Trebuchet MS" pitchFamily="34" charset="0"/>
              </a:defRPr>
            </a:lvl1pPr>
            <a:lvl2pPr>
              <a:spcBef>
                <a:spcPts val="1000"/>
              </a:spcBef>
              <a:defRPr sz="2600">
                <a:latin typeface="Trebuchet MS" pitchFamily="34" charset="0"/>
              </a:defRPr>
            </a:lvl2pPr>
            <a:lvl3pPr>
              <a:spcBef>
                <a:spcPts val="1000"/>
              </a:spcBef>
              <a:defRPr sz="2400">
                <a:latin typeface="Trebuchet MS" pitchFamily="34" charset="0"/>
              </a:defRPr>
            </a:lvl3pPr>
            <a:lvl4pPr>
              <a:spcBef>
                <a:spcPts val="1000"/>
              </a:spcBef>
              <a:defRPr sz="2200">
                <a:latin typeface="Trebuchet MS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No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with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 bullets) without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7620000" cy="4691063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1400"/>
              </a:spcBef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 bullets) with Swoos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7620000" cy="4691063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1400"/>
              </a:spcBef>
              <a:buNone/>
              <a:defRPr sz="32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 Text/Graphi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Text/Graphic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6455C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Text/Graphic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7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3798" y="6629400"/>
            <a:ext cx="381000" cy="228600"/>
          </a:xfrm>
        </p:spPr>
        <p:txBody>
          <a:bodyPr/>
          <a:lstStyle/>
          <a:p>
            <a:fld id="{E652699A-549B-45A1-BA81-4020695B5A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1899" y="66294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E652699A-549B-45A1-BA81-4020695B5A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50" r:id="rId4"/>
    <p:sldLayoutId id="2147483661" r:id="rId5"/>
    <p:sldLayoutId id="2147483671" r:id="rId6"/>
    <p:sldLayoutId id="2147483669" r:id="rId7"/>
    <p:sldLayoutId id="2147483675" r:id="rId8"/>
    <p:sldLayoutId id="2147483663" r:id="rId9"/>
    <p:sldLayoutId id="2147483672" r:id="rId10"/>
    <p:sldLayoutId id="2147483673" r:id="rId11"/>
    <p:sldLayoutId id="2147483674" r:id="rId12"/>
    <p:sldLayoutId id="2147483664" r:id="rId13"/>
    <p:sldLayoutId id="2147483665" r:id="rId14"/>
    <p:sldLayoutId id="2147483666" r:id="rId15"/>
    <p:sldLayoutId id="2147483667" r:id="rId16"/>
    <p:sldLayoutId id="2147483676" r:id="rId1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6455C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rgbClr val="A7A53D"/>
        </a:buClr>
        <a:buFont typeface="Arial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rgbClr val="9E6828"/>
        </a:buClr>
        <a:buFont typeface="Arial" pitchFamily="34" charset="0"/>
        <a:buChar char="–"/>
        <a:defRPr sz="2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A7A53D"/>
        </a:buClr>
        <a:buFont typeface="Arial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rgbClr val="9E6828"/>
        </a:buClr>
        <a:buFont typeface="Arial" pitchFamily="34" charset="0"/>
        <a:buChar char="–"/>
        <a:defRPr sz="2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283cff3d-f2d4-422d-abf4-9ff1bd142ed9@integral-co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7200" y="3385436"/>
            <a:ext cx="8382000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Observations of acoustic intensity fluctuations and ambient noise near the surf zone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Kaus Raghukumar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Kara Scheu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Integral Consulting Inc.</a:t>
            </a:r>
          </a:p>
          <a:p>
            <a:pPr algn="ctr"/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IQOE Workshop </a:t>
            </a:r>
            <a:r>
              <a:rPr lang="en-US" sz="20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Workshop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 on Low‐Cost, Self‐contained Underwater Acoustic Recording Systems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5"/>
    </mc:Choice>
    <mc:Fallback xmlns="">
      <p:transition spd="slow" advTm="16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Inner Shelf Direct Research Initiative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3"/>
          <a:stretch/>
        </p:blipFill>
        <p:spPr>
          <a:xfrm>
            <a:off x="126702" y="1356874"/>
            <a:ext cx="5021179" cy="521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23333"/>
          <a:stretch/>
        </p:blipFill>
        <p:spPr>
          <a:xfrm>
            <a:off x="5171943" y="2209800"/>
            <a:ext cx="3881137" cy="37338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88"/>
    </mc:Choice>
    <mc:Fallback xmlns="">
      <p:transition spd="slow" advTm="40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1034"/>
          <p:cNvSpPr>
            <a:spLocks noChangeArrowheads="1"/>
          </p:cNvSpPr>
          <p:nvPr/>
        </p:nvSpPr>
        <p:spPr bwMode="auto">
          <a:xfrm>
            <a:off x="-62392" y="1524000"/>
            <a:ext cx="5198051" cy="639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Inner Shelf DRI 2017: physical oceanographic processes from surf zone to inner shelf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Alongshore measurements of high frequency (27 kHz) acoustic variability during the ISDRI experiment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Acoustic transmission loss near surf zone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Alongshore and cross-shore ambient noise measurements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Ambient noise anisotropy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·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charset="0"/>
              <a:cs typeface="Arial" charset="0"/>
            </a:endParaRPr>
          </a:p>
          <a:p>
            <a:endParaRPr lang="en-US" sz="2000" b="0" dirty="0">
              <a:latin typeface="Arial" charset="0"/>
              <a:cs typeface="Arial" charset="0"/>
            </a:endParaRPr>
          </a:p>
          <a:p>
            <a:endParaRPr lang="en-US" sz="2000" b="0" dirty="0">
              <a:latin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447800"/>
            <a:ext cx="3879273" cy="4827218"/>
            <a:chOff x="385209" y="1627615"/>
            <a:chExt cx="3879273" cy="51320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26034" y="2269117"/>
              <a:ext cx="5132018" cy="384901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 flipH="1">
              <a:off x="914400" y="2286000"/>
              <a:ext cx="1600200" cy="1219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sm" len="sm"/>
              <a:tailEnd type="none" w="sm" len="sm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914400" y="3581400"/>
              <a:ext cx="16002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sm" len="sm"/>
              <a:tailEnd type="none" w="sm" len="sm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914400" y="3657600"/>
              <a:ext cx="2133600" cy="1143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triangle" w="sm" len="sm"/>
              <a:tailEnd type="non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85209" y="3250954"/>
              <a:ext cx="1129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Acoustic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recorders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12" t="9236" r="38110" b="11784"/>
            <a:stretch/>
          </p:blipFill>
          <p:spPr>
            <a:xfrm>
              <a:off x="3529803" y="5376100"/>
              <a:ext cx="592953" cy="1225435"/>
            </a:xfrm>
            <a:prstGeom prst="rect">
              <a:avLst/>
            </a:prstGeom>
          </p:spPr>
        </p:pic>
      </p:grp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0"/>
    </mc:Choice>
    <mc:Fallback xmlns="">
      <p:transition spd="slow" advTm="2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Fluctuation spectra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8200" y="1047466"/>
            <a:ext cx="7464094" cy="2762795"/>
            <a:chOff x="715117" y="1752600"/>
            <a:chExt cx="7464094" cy="27627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4"/>
            <a:stretch/>
          </p:blipFill>
          <p:spPr>
            <a:xfrm>
              <a:off x="715117" y="1752600"/>
              <a:ext cx="7464094" cy="276279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71800" y="2787130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2974418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52863" y="2740959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O1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2802" y="2519391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K1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3" y="4051855"/>
            <a:ext cx="5591740" cy="19810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"/>
          <a:stretch/>
        </p:blipFill>
        <p:spPr>
          <a:xfrm>
            <a:off x="4011" y="3556396"/>
            <a:ext cx="3389432" cy="297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423351" y="1915341"/>
            <a:ext cx="1942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Intensity </a:t>
            </a:r>
          </a:p>
          <a:p>
            <a:pPr algn="ctr"/>
            <a:r>
              <a:rPr lang="en-US" sz="2000" b="1" dirty="0"/>
              <a:t>[dB re 1 </a:t>
            </a:r>
            <a:r>
              <a:rPr lang="en-US" sz="2000" b="1" dirty="0" err="1"/>
              <a:t>uPA</a:t>
            </a:r>
            <a:r>
              <a:rPr lang="en-US" sz="2000" b="1" dirty="0"/>
              <a:t>/Hz]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7"/>
    </mc:Choice>
    <mc:Fallback xmlns="">
      <p:transition spd="slow" advTm="21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rial" charset="0"/>
                <a:cs typeface="Arial" charset="0"/>
              </a:rPr>
              <a:t>Noise variability with wave height</a:t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9982" r="7500" b="3149"/>
          <a:stretch/>
        </p:blipFill>
        <p:spPr>
          <a:xfrm>
            <a:off x="457200" y="990600"/>
            <a:ext cx="7924800" cy="517912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7"/>
    </mc:Choice>
    <mc:Fallback xmlns="">
      <p:transition spd="slow" advTm="45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Waves and bubbles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918399"/>
            <a:ext cx="3657601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3918399"/>
            <a:ext cx="36576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1326854"/>
            <a:ext cx="8253203" cy="2447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7668" y="3385265"/>
            <a:ext cx="24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Courtesy Falk Feddersen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6021069"/>
            <a:ext cx="273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Courtesy  Melissa Moulton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8180" y="3882304"/>
            <a:ext cx="273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Courtesy  Melissa Moulton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1"/>
    </mc:Choice>
    <mc:Fallback xmlns="">
      <p:transition spd="slow" advTm="23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 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09600" y="1456805"/>
            <a:ext cx="7683500" cy="514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charset="0"/>
                <a:cs typeface="Arial" charset="0"/>
              </a:rPr>
              <a:t>Acoustic variability seen at 500 m dominated by diurnal and semi-diurnal tidal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charset="0"/>
                <a:cs typeface="Arial" charset="0"/>
              </a:rPr>
              <a:t>Ambient noise floor at low frequencies strongly influenced by breaking waves</a:t>
            </a:r>
          </a:p>
          <a:p>
            <a:endParaRPr lang="en-US" sz="2400" b="1" dirty="0">
              <a:latin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relate the higher frequency variability to internal wave measurements by ADCPs and thermistor chains.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Characterization of bubble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"/>
    </mc:Choice>
    <mc:Fallback xmlns="">
      <p:transition spd="slow" advTm="7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ONR for support</a:t>
            </a:r>
          </a:p>
          <a:p>
            <a:r>
              <a:rPr lang="en-US" b="1" dirty="0"/>
              <a:t>John Colosi, Chris Miller, Jamie MacMahan at NPS</a:t>
            </a:r>
          </a:p>
          <a:p>
            <a:r>
              <a:rPr lang="en-US" b="1" dirty="0"/>
              <a:t>Skipper and deckhand at F/V Bonnie Marietta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699A-549B-45A1-BA81-4020695B5A36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2"/>
    </mc:Choice>
    <mc:Fallback xmlns="">
      <p:transition spd="slow" advTm="14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 Template_2015-12-22.potx" id="{BBCB0A78-0B51-47A6-8621-1399D639FB31}" vid="{603D634E-374A-4BE8-B5BE-8C1E678CF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 Template (1)</Template>
  <TotalTime>17620</TotalTime>
  <Words>204</Words>
  <Application>Microsoft Office PowerPoint</Application>
  <PresentationFormat>On-screen Show (4:3)</PresentationFormat>
  <Paragraphs>55</Paragraphs>
  <Slides>8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Trebuchet MS</vt:lpstr>
      <vt:lpstr>Office Theme</vt:lpstr>
      <vt:lpstr>PowerPoint Presentation</vt:lpstr>
      <vt:lpstr>Inner Shelf Direct Research Initiative 2017</vt:lpstr>
      <vt:lpstr>Motivation</vt:lpstr>
      <vt:lpstr>Fluctuation spectra</vt:lpstr>
      <vt:lpstr>Noise variability with wave height </vt:lpstr>
      <vt:lpstr>Waves and bubbles</vt:lpstr>
      <vt:lpstr>Conclusions &amp; Future Work</vt:lpstr>
      <vt:lpstr>Acknowledgements</vt:lpstr>
    </vt:vector>
  </TitlesOfParts>
  <Company>Integral Consulting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Benson</dc:creator>
  <cp:lastModifiedBy>ed.urban</cp:lastModifiedBy>
  <cp:revision>675</cp:revision>
  <dcterms:created xsi:type="dcterms:W3CDTF">2015-12-28T21:08:53Z</dcterms:created>
  <dcterms:modified xsi:type="dcterms:W3CDTF">2021-12-11T00:22:06Z</dcterms:modified>
</cp:coreProperties>
</file>